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8" r:id="rId6"/>
    <p:sldId id="272" r:id="rId7"/>
    <p:sldId id="269" r:id="rId8"/>
    <p:sldId id="270" r:id="rId9"/>
    <p:sldId id="271" r:id="rId10"/>
    <p:sldId id="274" r:id="rId11"/>
    <p:sldId id="275" r:id="rId12"/>
    <p:sldId id="276" r:id="rId13"/>
    <p:sldId id="277" r:id="rId14"/>
    <p:sldId id="278" r:id="rId15"/>
    <p:sldId id="265" r:id="rId16"/>
    <p:sldId id="280" r:id="rId17"/>
    <p:sldId id="281" r:id="rId18"/>
    <p:sldId id="282" r:id="rId19"/>
    <p:sldId id="283" r:id="rId20"/>
    <p:sldId id="279" r:id="rId21"/>
    <p:sldId id="288" r:id="rId22"/>
    <p:sldId id="284" r:id="rId23"/>
    <p:sldId id="285" r:id="rId24"/>
    <p:sldId id="286" r:id="rId25"/>
    <p:sldId id="290" r:id="rId26"/>
    <p:sldId id="287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552" autoAdjust="0"/>
    <p:restoredTop sz="94660"/>
  </p:normalViewPr>
  <p:slideViewPr>
    <p:cSldViewPr snapToGrid="0">
      <p:cViewPr varScale="1">
        <p:scale>
          <a:sx n="72" d="100"/>
          <a:sy n="72" d="100"/>
        </p:scale>
        <p:origin x="678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90" d="100"/>
        <a:sy n="9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F3710-6C5A-43F3-BC1E-9AE052DE28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896D62-7C6E-4579-9DFB-1160CF4CD9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34CB60-7B0E-4F1D-8E70-8F3CE5911F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DDB86-03F8-4869-ADBB-7E2DD7F7AE23}" type="datetimeFigureOut">
              <a:rPr lang="en-SG" smtClean="0"/>
              <a:t>13/10/2021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D57F2A-BD1C-4980-8A32-F8278DE3B0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395B17-0E65-4EA3-9D75-FF896FB82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30845-BE3E-465D-BFB6-6512EE648738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9356175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EA34F2-365C-4B2A-AE24-FE311AFBBB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CE7C165-936C-458B-B6F4-9E51CAC467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CCA933-422D-4533-A493-3C78B78ABE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DDB86-03F8-4869-ADBB-7E2DD7F7AE23}" type="datetimeFigureOut">
              <a:rPr lang="en-SG" smtClean="0"/>
              <a:t>13/10/2021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1D98A7-A98F-46B6-9A04-B0161EACCC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7090CF-6F35-4780-ADA7-B72CF7D0AF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30845-BE3E-465D-BFB6-6512EE648738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8681421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E0DC34A-B304-4455-A9EE-89906D02812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2469315-104C-435B-B120-552A57D7B4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CFD156-986A-44F1-BE32-BB69752C13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DDB86-03F8-4869-ADBB-7E2DD7F7AE23}" type="datetimeFigureOut">
              <a:rPr lang="en-SG" smtClean="0"/>
              <a:t>13/10/2021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53FEAD-9D48-4626-B7FE-513A30FF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EF2554-7463-4D5F-AE25-CFAE2EA892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30845-BE3E-465D-BFB6-6512EE648738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6004579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91B27-FAA1-46A0-9215-3DDBE00BE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9B0FF5-4668-4BC7-A2EC-BF86D071B7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D75D5C-8DE4-4B69-AA75-2FB9EC87D3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DDB86-03F8-4869-ADBB-7E2DD7F7AE23}" type="datetimeFigureOut">
              <a:rPr lang="en-SG" smtClean="0"/>
              <a:t>13/10/2021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A4EF12-348A-45D6-8031-2B667118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2F324A-B8A9-4CDD-90BE-43C83638B0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30845-BE3E-465D-BFB6-6512EE648738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7970037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D504A5-3736-4EC8-A359-35EC6646FC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C4EC6D-2478-4E60-9743-33AAE04128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6B4578-870C-4214-A2A0-A0BFE6267C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DDB86-03F8-4869-ADBB-7E2DD7F7AE23}" type="datetimeFigureOut">
              <a:rPr lang="en-SG" smtClean="0"/>
              <a:t>13/10/2021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0B29E6-61EA-4A52-B914-C01AB40D24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4205CE-8347-4F4F-BB9D-2618226A9B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30845-BE3E-465D-BFB6-6512EE648738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569031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D233E5-14F8-4544-9924-FE95F3F8E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8009C8-457E-4D65-9FB2-A0DBB88F05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3F3820-9C14-49DB-BE4C-C0FDC64754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3E9F48-7383-498A-A6E0-B6FE409CBB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DDB86-03F8-4869-ADBB-7E2DD7F7AE23}" type="datetimeFigureOut">
              <a:rPr lang="en-SG" smtClean="0"/>
              <a:t>13/10/2021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3BD378-7932-40BA-874B-073D2E4B06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5A46DA-1051-4095-8190-9BF334BBC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30845-BE3E-465D-BFB6-6512EE648738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2771020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F7B461-4777-4DD0-927F-4E6E252C71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4DB435-A46B-4ADA-ABCF-05BE7FAFEA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C58FD9-4C39-4609-BCAF-58144A90A5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0BF67DC-B4E0-40DA-8686-1092A1B98D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BF4C6F3-82E9-40C6-930F-1F2FE4E738E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D534F42-FE50-479E-AC97-6754789CB6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DDB86-03F8-4869-ADBB-7E2DD7F7AE23}" type="datetimeFigureOut">
              <a:rPr lang="en-SG" smtClean="0"/>
              <a:t>13/10/2021</a:t>
            </a:fld>
            <a:endParaRPr lang="en-S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2DDCE80-13A2-4C50-8091-3E9BA4BA2D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101580A-4A92-45D7-AFAE-3B74D65BA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30845-BE3E-465D-BFB6-6512EE648738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5730856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F29894-2264-4FD6-81E6-49FB3998A2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1CA9179-1B4B-43DB-A2EA-A3A4D722D7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DDB86-03F8-4869-ADBB-7E2DD7F7AE23}" type="datetimeFigureOut">
              <a:rPr lang="en-SG" smtClean="0"/>
              <a:t>13/10/2021</a:t>
            </a:fld>
            <a:endParaRPr lang="en-S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2588C7-A93F-4A38-8B81-5A3E9C2121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42B271-BC37-4DAE-9C6A-58680C9A86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30845-BE3E-465D-BFB6-6512EE648738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5929379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B1705A3-A575-4B6F-9386-7FEEF63B77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DDB86-03F8-4869-ADBB-7E2DD7F7AE23}" type="datetimeFigureOut">
              <a:rPr lang="en-SG" smtClean="0"/>
              <a:t>13/10/2021</a:t>
            </a:fld>
            <a:endParaRPr lang="en-S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2B8C045-39CD-4B28-A0F4-8A6BA42FB2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34940B-3814-4396-8B81-F462791FA9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30845-BE3E-465D-BFB6-6512EE648738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4627060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2157F-21AD-483C-8EAA-0BD54828FA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1C1FB3-D5A6-48D6-91DF-298918E17A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D57F13-80BC-4C86-A0FA-A442F14226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DCF3EC-7117-4EA2-94E0-B534EC64CF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DDB86-03F8-4869-ADBB-7E2DD7F7AE23}" type="datetimeFigureOut">
              <a:rPr lang="en-SG" smtClean="0"/>
              <a:t>13/10/2021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ACA022-E8FB-4FB0-9A6D-22168254EA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AEAC3C-077A-4F03-8CF6-7B1FE4DC8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30845-BE3E-465D-BFB6-6512EE648738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4418875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FD1EE8-2FCE-4B6E-B9AF-533B32F0DB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770660F-78A7-4452-9C8A-89DC8DFA55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64F864-73B7-41A6-B9A8-37E92E631E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AD2BF3-4702-46B8-8CB3-DEA5341E44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DDB86-03F8-4869-ADBB-7E2DD7F7AE23}" type="datetimeFigureOut">
              <a:rPr lang="en-SG" smtClean="0"/>
              <a:t>13/10/2021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B33C21-4B84-43BC-87B5-B289AC39B6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EB6C5A-CA9A-484B-81EF-01C7455506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30845-BE3E-465D-BFB6-6512EE648738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2701861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5BE5FF4-1324-46B5-8090-DA61D56797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4F56E7-80BA-48E9-9D4E-2C7ACD8006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7D43BD-67EA-404A-9C13-BC08BCC24BF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8DDB86-03F8-4869-ADBB-7E2DD7F7AE23}" type="datetimeFigureOut">
              <a:rPr lang="en-SG" smtClean="0"/>
              <a:t>13/10/2021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6819F0-C568-4E89-B09E-99DD1FE89D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91C8B1-D86B-440A-8FEE-907151778E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030845-BE3E-465D-BFB6-6512EE648738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1844252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5.jpg"/><Relationship Id="rId4" Type="http://schemas.openxmlformats.org/officeDocument/2006/relationships/image" Target="../media/image4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g"/><Relationship Id="rId3" Type="http://schemas.openxmlformats.org/officeDocument/2006/relationships/image" Target="../media/image47.png"/><Relationship Id="rId7" Type="http://schemas.openxmlformats.org/officeDocument/2006/relationships/image" Target="../media/image51.jp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9.PNG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jpg"/><Relationship Id="rId5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png"/><Relationship Id="rId5" Type="http://schemas.openxmlformats.org/officeDocument/2006/relationships/image" Target="../media/image18.jp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2" Type="http://schemas.openxmlformats.org/officeDocument/2006/relationships/image" Target="../media/image20.png"/><Relationship Id="rId16" Type="http://schemas.openxmlformats.org/officeDocument/2006/relationships/image" Target="../media/image34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5" Type="http://schemas.openxmlformats.org/officeDocument/2006/relationships/image" Target="../media/image3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Relationship Id="rId14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34.jp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5" name="Rectangle 60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Content Placeholder 8" descr="A picture containing text, circuit, electronics&#10;&#10;Description automatically generated">
            <a:extLst>
              <a:ext uri="{FF2B5EF4-FFF2-40B4-BE49-F238E27FC236}">
                <a16:creationId xmlns:a16="http://schemas.microsoft.com/office/drawing/2014/main" id="{CBB22A25-D726-4E45-AD2C-FB5024CCC4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82" r="4232" b="1"/>
          <a:stretch/>
        </p:blipFill>
        <p:spPr>
          <a:xfrm rot="43200000">
            <a:off x="-3047" y="0"/>
            <a:ext cx="9669642" cy="6857990"/>
          </a:xfrm>
          <a:prstGeom prst="rect">
            <a:avLst/>
          </a:prstGeom>
        </p:spPr>
      </p:pic>
      <p:sp>
        <p:nvSpPr>
          <p:cNvPr id="66" name="Rectangle 62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Content Placeholder 39">
            <a:extLst>
              <a:ext uri="{FF2B5EF4-FFF2-40B4-BE49-F238E27FC236}">
                <a16:creationId xmlns:a16="http://schemas.microsoft.com/office/drawing/2014/main" id="{31A77F0D-59D2-44BE-A1D9-54BB288C3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5968" y="2146102"/>
            <a:ext cx="5586045" cy="37427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b="1" dirty="0">
                <a:solidFill>
                  <a:schemeClr val="accent1">
                    <a:lumMod val="75000"/>
                  </a:schemeClr>
                </a:solidFill>
              </a:rPr>
              <a:t>Medical expense </a:t>
            </a:r>
          </a:p>
          <a:p>
            <a:pPr marL="0" indent="0">
              <a:buNone/>
            </a:pPr>
            <a:r>
              <a:rPr lang="en-US" sz="4000" b="1" dirty="0">
                <a:solidFill>
                  <a:schemeClr val="accent1">
                    <a:lumMod val="75000"/>
                  </a:schemeClr>
                </a:solidFill>
              </a:rPr>
              <a:t>       Prediction </a:t>
            </a:r>
          </a:p>
          <a:p>
            <a:pPr marL="0" indent="0">
              <a:buNone/>
            </a:pPr>
            <a:r>
              <a:rPr lang="en-US" sz="4000" b="1" dirty="0">
                <a:solidFill>
                  <a:schemeClr val="accent1">
                    <a:lumMod val="75000"/>
                  </a:schemeClr>
                </a:solidFill>
              </a:rPr>
              <a:t>            Using </a:t>
            </a:r>
          </a:p>
          <a:p>
            <a:pPr marL="0" indent="0">
              <a:buNone/>
            </a:pPr>
            <a:r>
              <a:rPr lang="en-US" sz="4000" b="1" dirty="0">
                <a:solidFill>
                  <a:schemeClr val="accent1">
                    <a:lumMod val="75000"/>
                  </a:schemeClr>
                </a:solidFill>
              </a:rPr>
              <a:t>Machine Learning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49F8FD1-4A93-4815-8164-19693CB923D8}"/>
              </a:ext>
            </a:extLst>
          </p:cNvPr>
          <p:cNvSpPr txBox="1"/>
          <p:nvPr/>
        </p:nvSpPr>
        <p:spPr>
          <a:xfrm>
            <a:off x="10144425" y="6188766"/>
            <a:ext cx="1897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Shanthi Rama</a:t>
            </a:r>
            <a:endParaRPr lang="en-SG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38300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C03C0-53A2-4A32-A2D4-29CE21646A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6"/>
            <a:ext cx="4505935" cy="592138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Correlation:</a:t>
            </a:r>
            <a:endParaRPr lang="en-SG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FA6486-D551-4599-B004-14BB4B5030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7C723ED-7B9C-4495-8E8C-815E8CF730C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32295" y="1628879"/>
            <a:ext cx="2057400" cy="464240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accent5">
                    <a:lumMod val="75000"/>
                  </a:schemeClr>
                </a:solidFill>
              </a:rPr>
              <a:t>Correlation plot</a:t>
            </a:r>
            <a:endParaRPr lang="en-SG" sz="2000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15" name="Content Placeholder 9">
            <a:extLst>
              <a:ext uri="{FF2B5EF4-FFF2-40B4-BE49-F238E27FC236}">
                <a16:creationId xmlns:a16="http://schemas.microsoft.com/office/drawing/2014/main" id="{EAAE61FC-30F9-43C7-8C3B-D6AC3A01514E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839788" y="1681163"/>
            <a:ext cx="5256212" cy="1162050"/>
          </a:xfr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F4E5391-775B-4727-8DF6-A4572761C0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9352" y="3429000"/>
            <a:ext cx="3286806" cy="155257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A1898BD-5138-4CB8-B1F5-C40E1AAEB1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2045" y="2214562"/>
            <a:ext cx="2057400" cy="2428875"/>
          </a:xfrm>
          <a:prstGeom prst="rect">
            <a:avLst/>
          </a:prstGeom>
        </p:spPr>
      </p:pic>
      <p:pic>
        <p:nvPicPr>
          <p:cNvPr id="9" name="Picture 8" descr="A picture containing kitchenware&#10;&#10;Description automatically generated">
            <a:extLst>
              <a:ext uri="{FF2B5EF4-FFF2-40B4-BE49-F238E27FC236}">
                <a16:creationId xmlns:a16="http://schemas.microsoft.com/office/drawing/2014/main" id="{D4074EE0-DD8C-4FEE-B7D0-C28244A53F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1786" y="661195"/>
            <a:ext cx="2910214" cy="5288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555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A930F-497F-4DD4-8AB8-8C7380B622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4413" y="1794166"/>
            <a:ext cx="3944247" cy="596194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chemeClr val="accent5">
                    <a:lumMod val="75000"/>
                  </a:schemeClr>
                </a:solidFill>
              </a:rPr>
              <a:t>Splitting the data:</a:t>
            </a:r>
            <a:endParaRPr lang="en-SG" sz="24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B130D12-C1CE-4E5E-9901-1C5A5FECAB4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014413" y="2438754"/>
            <a:ext cx="5157787" cy="1082659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5243676-2EB9-41EF-B28D-9376C9D6BA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22152" y="1777986"/>
            <a:ext cx="5183188" cy="483579"/>
          </a:xfrm>
        </p:spPr>
        <p:txBody>
          <a:bodyPr/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Feature Scaling:</a:t>
            </a:r>
            <a:endParaRPr lang="en-SG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771C4BC4-564E-4EFD-AE9D-F44A0047C58E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622152" y="4944511"/>
            <a:ext cx="4743450" cy="1314450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70FE88C-943E-4520-976F-EC712CE95D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6289" y="3877916"/>
            <a:ext cx="1762125" cy="14001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94CB064-C3F2-44D5-A840-7620F1D206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9765" y="2390360"/>
            <a:ext cx="4010025" cy="78105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0D10EFE-65DE-494A-B476-F0B566CC44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69765" y="3428999"/>
            <a:ext cx="4848225" cy="1352550"/>
          </a:xfrm>
          <a:prstGeom prst="rect">
            <a:avLst/>
          </a:prstGeom>
        </p:spPr>
      </p:pic>
      <p:pic>
        <p:nvPicPr>
          <p:cNvPr id="18" name="Picture 17" descr="A pair of glasses&#10;&#10;Description automatically generated with low confidence">
            <a:extLst>
              <a:ext uri="{FF2B5EF4-FFF2-40B4-BE49-F238E27FC236}">
                <a16:creationId xmlns:a16="http://schemas.microsoft.com/office/drawing/2014/main" id="{14560F14-4FCC-4A24-B6E0-49A8F23106C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8660" y="6163955"/>
            <a:ext cx="1042964" cy="69404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36BEB68-1F96-4AA2-AEC7-18D791BBB3DF}"/>
              </a:ext>
            </a:extLst>
          </p:cNvPr>
          <p:cNvSpPr txBox="1"/>
          <p:nvPr/>
        </p:nvSpPr>
        <p:spPr>
          <a:xfrm>
            <a:off x="838200" y="661747"/>
            <a:ext cx="62384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5">
                    <a:lumMod val="75000"/>
                  </a:schemeClr>
                </a:solidFill>
              </a:rPr>
              <a:t>Preparing for Data Modelling:</a:t>
            </a:r>
            <a:endParaRPr lang="en-SG" sz="32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13" name="Content Placeholder 5" descr="A picture containing hanger&#10;&#10;Description automatically generated">
            <a:extLst>
              <a:ext uri="{FF2B5EF4-FFF2-40B4-BE49-F238E27FC236}">
                <a16:creationId xmlns:a16="http://schemas.microsoft.com/office/drawing/2014/main" id="{39376D74-B675-4CCB-A724-A3BAC7301CE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93" b="12994"/>
          <a:stretch/>
        </p:blipFill>
        <p:spPr>
          <a:xfrm>
            <a:off x="10585878" y="201595"/>
            <a:ext cx="1455549" cy="2356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318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4DF75E-4192-44DC-97E0-6908ABE4A1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998" y="156840"/>
            <a:ext cx="5085522" cy="549275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Hyperparameter Tuning: </a:t>
            </a:r>
            <a:endParaRPr lang="en-SG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FF16C1D-154F-4050-88EB-5C6AB356327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506177" y="1233224"/>
            <a:ext cx="5181600" cy="1583463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6FEF307-F9E6-4C6E-B57C-B603079FF8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9386" y="2195784"/>
            <a:ext cx="4883491" cy="223798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632EB5A-788B-4BA0-BE2B-63E2E59545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1988" y="3561522"/>
            <a:ext cx="5181600" cy="2120327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DFE073D-658F-4F01-9E5D-BDEC16FDD33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5"/>
          <a:stretch>
            <a:fillRect/>
          </a:stretch>
        </p:blipFill>
        <p:spPr>
          <a:xfrm>
            <a:off x="7884504" y="4901777"/>
            <a:ext cx="4307496" cy="1909140"/>
          </a:xfr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0E1B3AC-F17F-4D5C-89FA-B2F2D2D50894}"/>
              </a:ext>
            </a:extLst>
          </p:cNvPr>
          <p:cNvSpPr txBox="1"/>
          <p:nvPr/>
        </p:nvSpPr>
        <p:spPr>
          <a:xfrm>
            <a:off x="288780" y="1354490"/>
            <a:ext cx="3079537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>
                <a:solidFill>
                  <a:schemeClr val="accent5">
                    <a:lumMod val="75000"/>
                  </a:schemeClr>
                </a:solidFill>
              </a:rPr>
              <a:t>RandomSearchCV</a:t>
            </a:r>
            <a:endParaRPr lang="en-US" b="1" dirty="0">
              <a:solidFill>
                <a:schemeClr val="accent5">
                  <a:lumMod val="75000"/>
                </a:schemeClr>
              </a:solidFill>
            </a:endParaRPr>
          </a:p>
          <a:p>
            <a:endParaRPr lang="en-US" b="1" dirty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1)Linear Regression</a:t>
            </a:r>
          </a:p>
          <a:p>
            <a:endParaRPr lang="en-US" dirty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2)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GradientBoostingRegressor</a:t>
            </a: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  <a:p>
            <a:endParaRPr lang="en-US" dirty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3)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RandomForest</a:t>
            </a: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  <a:p>
            <a:endParaRPr lang="en-US" dirty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4)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SupportVector</a:t>
            </a:r>
            <a:endParaRPr lang="en-SG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FB2237F-7879-4478-9837-E377DA7E41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7998" y="5503510"/>
            <a:ext cx="7558674" cy="1267973"/>
          </a:xfrm>
          <a:prstGeom prst="rect">
            <a:avLst/>
          </a:prstGeom>
        </p:spPr>
      </p:pic>
      <p:sp>
        <p:nvSpPr>
          <p:cNvPr id="20" name="Rectangle 2">
            <a:extLst>
              <a:ext uri="{FF2B5EF4-FFF2-40B4-BE49-F238E27FC236}">
                <a16:creationId xmlns:a16="http://schemas.microsoft.com/office/drawing/2014/main" id="{00F228EB-D618-47EC-A250-1F053B0651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4655" y="4662084"/>
            <a:ext cx="5396032" cy="43088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</a:rPr>
              <a:t>'Best Estimator':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</a:rPr>
              <a:t>GradientBoostingRegressor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</a:rPr>
              <a:t>(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</a:rPr>
              <a:t>learning_rate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</a:rPr>
              <a:t>=0.05,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</a:rPr>
              <a:t>max_depth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</a:rPr>
              <a:t>=4,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</a:rPr>
              <a:t>max_features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</a:rPr>
              <a:t>=1.0,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</a:rPr>
              <a:t>min_samples_leaf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</a:rPr>
              <a:t>=17),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7455871-BAC3-4DDD-85A8-38AE48A6B598}"/>
              </a:ext>
            </a:extLst>
          </p:cNvPr>
          <p:cNvSpPr/>
          <p:nvPr/>
        </p:nvSpPr>
        <p:spPr>
          <a:xfrm>
            <a:off x="257998" y="6258167"/>
            <a:ext cx="7351486" cy="203115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58313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C82581-4ABB-4547-BDDB-C74B4A2C90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709" y="313938"/>
            <a:ext cx="5494751" cy="69504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accent5">
                    <a:lumMod val="75000"/>
                  </a:schemeClr>
                </a:solidFill>
              </a:rPr>
              <a:t>Python to SQL connection:</a:t>
            </a:r>
            <a:endParaRPr lang="en-SG" sz="32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B9DF80-0614-497B-81A5-F93A70C430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14412" y="1400930"/>
            <a:ext cx="4737031" cy="560465"/>
          </a:xfrm>
        </p:spPr>
        <p:txBody>
          <a:bodyPr>
            <a:normAutofit fontScale="92500"/>
          </a:bodyPr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Load ‘hyperparameter’ Table into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Sql</a:t>
            </a:r>
            <a:endParaRPr lang="en-SG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D4ECC7BE-98E8-4636-BAD3-FFE2EFD2541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014413" y="2241627"/>
            <a:ext cx="6287535" cy="1667763"/>
          </a:xfrm>
        </p:spPr>
      </p:pic>
      <p:pic>
        <p:nvPicPr>
          <p:cNvPr id="8" name="Content Placeholder 7" descr="Text&#10;&#10;Description automatically generated with medium confidence">
            <a:extLst>
              <a:ext uri="{FF2B5EF4-FFF2-40B4-BE49-F238E27FC236}">
                <a16:creationId xmlns:a16="http://schemas.microsoft.com/office/drawing/2014/main" id="{5AB3411E-C341-46AE-9535-F48392D36924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0603" y="0"/>
            <a:ext cx="2091397" cy="1520032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DEB7716-B26F-408F-9A8B-2EF25DEABD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2085" y="4306957"/>
            <a:ext cx="7558674" cy="130654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8EC9828-8409-406F-8C1E-BE97C954388D}"/>
              </a:ext>
            </a:extLst>
          </p:cNvPr>
          <p:cNvSpPr/>
          <p:nvPr/>
        </p:nvSpPr>
        <p:spPr>
          <a:xfrm>
            <a:off x="3302038" y="5090843"/>
            <a:ext cx="7351486" cy="249783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B8D0C5AC-0FEF-4ADC-8F3D-CB6A9FBD23EB}"/>
              </a:ext>
            </a:extLst>
          </p:cNvPr>
          <p:cNvSpPr txBox="1">
            <a:spLocks/>
          </p:cNvSpPr>
          <p:nvPr/>
        </p:nvSpPr>
        <p:spPr>
          <a:xfrm>
            <a:off x="8930947" y="3224575"/>
            <a:ext cx="2028602" cy="27486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Export into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Sql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endParaRPr lang="en-SG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2" name="Arrow: Curved Left 11">
            <a:extLst>
              <a:ext uri="{FF2B5EF4-FFF2-40B4-BE49-F238E27FC236}">
                <a16:creationId xmlns:a16="http://schemas.microsoft.com/office/drawing/2014/main" id="{E3E97A9B-FC3B-4437-82D4-287C9314F8A2}"/>
              </a:ext>
            </a:extLst>
          </p:cNvPr>
          <p:cNvSpPr/>
          <p:nvPr/>
        </p:nvSpPr>
        <p:spPr>
          <a:xfrm>
            <a:off x="7301948" y="3194206"/>
            <a:ext cx="731520" cy="1417981"/>
          </a:xfrm>
          <a:prstGeom prst="curvedLeftArrow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8121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F4C0B10B-D2C4-4A54-AFAD-3D27DF88B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6BADB90-C74B-40D6-86DC-503F65FCE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09710" y="635715"/>
            <a:ext cx="11142208" cy="2482136"/>
            <a:chOff x="409710" y="635715"/>
            <a:chExt cx="11142208" cy="2482136"/>
          </a:xfrm>
        </p:grpSpPr>
        <p:sp>
          <p:nvSpPr>
            <p:cNvPr id="35" name="Freeform 44">
              <a:extLst>
                <a:ext uri="{FF2B5EF4-FFF2-40B4-BE49-F238E27FC236}">
                  <a16:creationId xmlns:a16="http://schemas.microsoft.com/office/drawing/2014/main" id="{6559431D-1886-4AE0-9B87-9AD2ECAB84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23203" y="635716"/>
              <a:ext cx="328612" cy="1742360"/>
            </a:xfrm>
            <a:custGeom>
              <a:avLst/>
              <a:gdLst>
                <a:gd name="T0" fmla="*/ 207 w 207"/>
                <a:gd name="T1" fmla="*/ 987 h 1114"/>
                <a:gd name="T2" fmla="*/ 0 w 207"/>
                <a:gd name="T3" fmla="*/ 1114 h 1114"/>
                <a:gd name="T4" fmla="*/ 0 w 207"/>
                <a:gd name="T5" fmla="*/ 127 h 1114"/>
                <a:gd name="T6" fmla="*/ 207 w 207"/>
                <a:gd name="T7" fmla="*/ 0 h 1114"/>
                <a:gd name="T8" fmla="*/ 207 w 207"/>
                <a:gd name="T9" fmla="*/ 987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1114">
                  <a:moveTo>
                    <a:pt x="207" y="987"/>
                  </a:moveTo>
                  <a:lnTo>
                    <a:pt x="0" y="1114"/>
                  </a:lnTo>
                  <a:lnTo>
                    <a:pt x="0" y="127"/>
                  </a:lnTo>
                  <a:lnTo>
                    <a:pt x="207" y="0"/>
                  </a:lnTo>
                  <a:lnTo>
                    <a:pt x="207" y="987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45">
              <a:extLst>
                <a:ext uri="{FF2B5EF4-FFF2-40B4-BE49-F238E27FC236}">
                  <a16:creationId xmlns:a16="http://schemas.microsoft.com/office/drawing/2014/main" id="{373850A5-B04A-4FCD-9E73-EE322167FB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1022350"/>
              <a:ext cx="709612" cy="2095501"/>
            </a:xfrm>
            <a:custGeom>
              <a:avLst/>
              <a:gdLst>
                <a:gd name="T0" fmla="*/ 447 w 447"/>
                <a:gd name="T1" fmla="*/ 1363 h 1363"/>
                <a:gd name="T2" fmla="*/ 0 w 447"/>
                <a:gd name="T3" fmla="*/ 987 h 1363"/>
                <a:gd name="T4" fmla="*/ 0 w 447"/>
                <a:gd name="T5" fmla="*/ 0 h 1363"/>
                <a:gd name="T6" fmla="*/ 447 w 447"/>
                <a:gd name="T7" fmla="*/ 376 h 1363"/>
                <a:gd name="T8" fmla="*/ 447 w 447"/>
                <a:gd name="T9" fmla="*/ 1363 h 1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7" h="1363">
                  <a:moveTo>
                    <a:pt x="447" y="1363"/>
                  </a:moveTo>
                  <a:lnTo>
                    <a:pt x="0" y="987"/>
                  </a:lnTo>
                  <a:lnTo>
                    <a:pt x="0" y="0"/>
                  </a:lnTo>
                  <a:lnTo>
                    <a:pt x="447" y="376"/>
                  </a:lnTo>
                  <a:lnTo>
                    <a:pt x="447" y="1363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46">
              <a:extLst>
                <a:ext uri="{FF2B5EF4-FFF2-40B4-BE49-F238E27FC236}">
                  <a16:creationId xmlns:a16="http://schemas.microsoft.com/office/drawing/2014/main" id="{82C18C67-80FA-4738-AA53-0AF2419F98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837744"/>
              <a:ext cx="403225" cy="1705431"/>
            </a:xfrm>
            <a:custGeom>
              <a:avLst/>
              <a:gdLst>
                <a:gd name="T0" fmla="*/ 254 w 254"/>
                <a:gd name="T1" fmla="*/ 987 h 1109"/>
                <a:gd name="T2" fmla="*/ 0 w 254"/>
                <a:gd name="T3" fmla="*/ 1109 h 1109"/>
                <a:gd name="T4" fmla="*/ 0 w 254"/>
                <a:gd name="T5" fmla="*/ 119 h 1109"/>
                <a:gd name="T6" fmla="*/ 254 w 254"/>
                <a:gd name="T7" fmla="*/ 0 h 1109"/>
                <a:gd name="T8" fmla="*/ 254 w 254"/>
                <a:gd name="T9" fmla="*/ 987 h 1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4" h="1109">
                  <a:moveTo>
                    <a:pt x="254" y="987"/>
                  </a:moveTo>
                  <a:lnTo>
                    <a:pt x="0" y="1109"/>
                  </a:lnTo>
                  <a:lnTo>
                    <a:pt x="0" y="119"/>
                  </a:lnTo>
                  <a:lnTo>
                    <a:pt x="254" y="0"/>
                  </a:lnTo>
                  <a:lnTo>
                    <a:pt x="254" y="98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47">
              <a:extLst>
                <a:ext uri="{FF2B5EF4-FFF2-40B4-BE49-F238E27FC236}">
                  <a16:creationId xmlns:a16="http://schemas.microsoft.com/office/drawing/2014/main" id="{48543B1A-8BF5-4C63-8404-41B2EA70B3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660" y="640894"/>
              <a:ext cx="168275" cy="1713195"/>
            </a:xfrm>
            <a:custGeom>
              <a:avLst/>
              <a:gdLst>
                <a:gd name="T0" fmla="*/ 106 w 106"/>
                <a:gd name="T1" fmla="*/ 1114 h 1114"/>
                <a:gd name="T2" fmla="*/ 0 w 106"/>
                <a:gd name="T3" fmla="*/ 1005 h 1114"/>
                <a:gd name="T4" fmla="*/ 0 w 106"/>
                <a:gd name="T5" fmla="*/ 0 h 1114"/>
                <a:gd name="T6" fmla="*/ 106 w 106"/>
                <a:gd name="T7" fmla="*/ 110 h 1114"/>
                <a:gd name="T8" fmla="*/ 106 w 106"/>
                <a:gd name="T9" fmla="*/ 1114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1114">
                  <a:moveTo>
                    <a:pt x="106" y="1114"/>
                  </a:moveTo>
                  <a:lnTo>
                    <a:pt x="0" y="1005"/>
                  </a:lnTo>
                  <a:lnTo>
                    <a:pt x="0" y="0"/>
                  </a:lnTo>
                  <a:lnTo>
                    <a:pt x="106" y="110"/>
                  </a:lnTo>
                  <a:lnTo>
                    <a:pt x="106" y="111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92DF5096-E051-498C-A3ED-CBA77A813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055" y="635715"/>
              <a:ext cx="10907863" cy="154145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67B7E7D-C892-493F-9FF8-945ACFC375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7280" y="759805"/>
            <a:ext cx="1030652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 dirty="0">
                <a:solidFill>
                  <a:srgbClr val="FFFFFF"/>
                </a:solidFill>
              </a:rPr>
              <a:t>Data Modelling using Best Estimator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7E5CC2-7FF7-4D5C-A336-ED72C838CA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361467" y="2899249"/>
            <a:ext cx="2603757" cy="3563159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endParaRPr lang="en-US" sz="1900" dirty="0"/>
          </a:p>
          <a:p>
            <a:r>
              <a:rPr lang="en-US" sz="1900" dirty="0">
                <a:solidFill>
                  <a:schemeClr val="accent5">
                    <a:lumMod val="75000"/>
                  </a:schemeClr>
                </a:solidFill>
              </a:rPr>
              <a:t>Regressor Models: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900" b="0" dirty="0">
                <a:solidFill>
                  <a:schemeClr val="accent5">
                    <a:lumMod val="75000"/>
                  </a:schemeClr>
                </a:solidFill>
              </a:rPr>
              <a:t>1)Linear Regression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1900" b="0" dirty="0">
              <a:solidFill>
                <a:schemeClr val="accent5">
                  <a:lumMod val="75000"/>
                </a:schemeClr>
              </a:solidFill>
            </a:endParaRP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900" b="0" dirty="0">
                <a:solidFill>
                  <a:schemeClr val="accent5">
                    <a:lumMod val="75000"/>
                  </a:schemeClr>
                </a:solidFill>
              </a:rPr>
              <a:t>2)</a:t>
            </a:r>
            <a:r>
              <a:rPr lang="en-US" sz="1900" b="0" dirty="0" err="1">
                <a:solidFill>
                  <a:schemeClr val="accent5">
                    <a:lumMod val="75000"/>
                  </a:schemeClr>
                </a:solidFill>
              </a:rPr>
              <a:t>GradientBoosting</a:t>
            </a:r>
            <a:endParaRPr lang="en-US" sz="1900" b="0" dirty="0">
              <a:solidFill>
                <a:schemeClr val="accent5">
                  <a:lumMod val="75000"/>
                </a:schemeClr>
              </a:solidFill>
            </a:endParaRPr>
          </a:p>
          <a:p>
            <a:pPr indent="-228600">
              <a:buFont typeface="Arial" panose="020B0604020202020204" pitchFamily="34" charset="0"/>
              <a:buChar char="•"/>
            </a:pPr>
            <a:endParaRPr lang="en-US" sz="1900" b="0" dirty="0">
              <a:solidFill>
                <a:schemeClr val="accent5">
                  <a:lumMod val="75000"/>
                </a:schemeClr>
              </a:solidFill>
            </a:endParaRP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900" b="0" dirty="0">
                <a:solidFill>
                  <a:schemeClr val="accent5">
                    <a:lumMod val="75000"/>
                  </a:schemeClr>
                </a:solidFill>
              </a:rPr>
              <a:t>3)</a:t>
            </a:r>
            <a:r>
              <a:rPr lang="en-US" sz="1900" b="0" dirty="0" err="1">
                <a:solidFill>
                  <a:schemeClr val="accent5">
                    <a:lumMod val="75000"/>
                  </a:schemeClr>
                </a:solidFill>
              </a:rPr>
              <a:t>RandomForest</a:t>
            </a:r>
            <a:endParaRPr lang="en-US" sz="1900" b="0" dirty="0">
              <a:solidFill>
                <a:schemeClr val="accent5">
                  <a:lumMod val="75000"/>
                </a:schemeClr>
              </a:solidFill>
            </a:endParaRPr>
          </a:p>
          <a:p>
            <a:pPr indent="-228600">
              <a:buFont typeface="Arial" panose="020B0604020202020204" pitchFamily="34" charset="0"/>
              <a:buChar char="•"/>
            </a:pPr>
            <a:endParaRPr lang="en-US" sz="1900" b="0" dirty="0">
              <a:solidFill>
                <a:schemeClr val="accent5">
                  <a:lumMod val="75000"/>
                </a:schemeClr>
              </a:solidFill>
            </a:endParaRP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900" b="0" dirty="0">
                <a:solidFill>
                  <a:schemeClr val="accent5">
                    <a:lumMod val="75000"/>
                  </a:schemeClr>
                </a:solidFill>
              </a:rPr>
              <a:t>4)</a:t>
            </a:r>
            <a:r>
              <a:rPr lang="en-US" sz="1900" b="0" dirty="0" err="1">
                <a:solidFill>
                  <a:schemeClr val="accent5">
                    <a:lumMod val="75000"/>
                  </a:schemeClr>
                </a:solidFill>
              </a:rPr>
              <a:t>SupportVector</a:t>
            </a:r>
            <a:endParaRPr lang="en-US" sz="1900" b="0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CF2B199-7293-493F-B37E-8A130E82B3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8934" y="2209457"/>
            <a:ext cx="5632243" cy="4200136"/>
          </a:xfrm>
          <a:prstGeom prst="rect">
            <a:avLst/>
          </a:prstGeom>
        </p:spPr>
      </p:pic>
      <p:sp>
        <p:nvSpPr>
          <p:cNvPr id="13" name="Rectangle 2">
            <a:extLst>
              <a:ext uri="{FF2B5EF4-FFF2-40B4-BE49-F238E27FC236}">
                <a16:creationId xmlns:a16="http://schemas.microsoft.com/office/drawing/2014/main" id="{2BF4E90E-454A-4148-A369-A4571D8292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50412" y="2471520"/>
            <a:ext cx="4579043" cy="64633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</a:rPr>
              <a:t>'Best Estimator':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</a:rPr>
              <a:t>GradientBoostingRegressor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</a:rPr>
              <a:t>(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</a:rPr>
              <a:t>learning_rate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</a:rPr>
              <a:t>=0.05,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</a:rPr>
              <a:t>max_depth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</a:rPr>
              <a:t>=4,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</a:rPr>
              <a:t>max_features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</a:rPr>
              <a:t>=1.0,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</a:rPr>
              <a:t>min_samples_leaf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</a:rPr>
              <a:t>=17), </a:t>
            </a:r>
          </a:p>
        </p:txBody>
      </p:sp>
    </p:spTree>
    <p:extLst>
      <p:ext uri="{BB962C8B-B14F-4D97-AF65-F5344CB8AC3E}">
        <p14:creationId xmlns:p14="http://schemas.microsoft.com/office/powerpoint/2010/main" val="1662361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47D326-E8DB-4135-AF38-D771FA13CC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975" y="551639"/>
            <a:ext cx="4168949" cy="82481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Model Evaluation:</a:t>
            </a:r>
          </a:p>
        </p:txBody>
      </p:sp>
      <p:pic>
        <p:nvPicPr>
          <p:cNvPr id="24" name="Content Placeholder 7">
            <a:extLst>
              <a:ext uri="{FF2B5EF4-FFF2-40B4-BE49-F238E27FC236}">
                <a16:creationId xmlns:a16="http://schemas.microsoft.com/office/drawing/2014/main" id="{4C285556-994E-46F3-BC47-C74B8B4275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217" y="1777577"/>
            <a:ext cx="4168949" cy="3750242"/>
          </a:xfrm>
          <a:prstGeom prst="rect">
            <a:avLst/>
          </a:prstGeom>
        </p:spPr>
      </p:pic>
      <p:pic>
        <p:nvPicPr>
          <p:cNvPr id="6" name="Content Placeholder 5" descr="A picture containing hanger&#10;&#10;Description automatically generated">
            <a:extLst>
              <a:ext uri="{FF2B5EF4-FFF2-40B4-BE49-F238E27FC236}">
                <a16:creationId xmlns:a16="http://schemas.microsoft.com/office/drawing/2014/main" id="{03CB7EFB-EBBA-4C3B-8B5B-678D271475D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93" b="12994"/>
          <a:stretch/>
        </p:blipFill>
        <p:spPr>
          <a:xfrm>
            <a:off x="4463924" y="555689"/>
            <a:ext cx="3932352" cy="221194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7087EC8-D5C4-44B4-B023-6DF11D273D4B}"/>
              </a:ext>
            </a:extLst>
          </p:cNvPr>
          <p:cNvSpPr txBox="1"/>
          <p:nvPr/>
        </p:nvSpPr>
        <p:spPr>
          <a:xfrm>
            <a:off x="1789044" y="5698112"/>
            <a:ext cx="97634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solidFill>
                  <a:schemeClr val="accent5">
                    <a:lumMod val="75000"/>
                  </a:schemeClr>
                </a:solidFill>
              </a:rPr>
              <a:t>GradientBoosting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 gives better </a:t>
            </a:r>
            <a:r>
              <a:rPr lang="en-US" sz="2400" b="1" u="sng" dirty="0">
                <a:solidFill>
                  <a:schemeClr val="accent5">
                    <a:lumMod val="75000"/>
                  </a:schemeClr>
                </a:solidFill>
              </a:rPr>
              <a:t>R^2 0.869 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compared to other models</a:t>
            </a:r>
            <a:endParaRPr lang="en-SG" sz="2400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1AF7D7-17FB-4CD0-ADB2-95B627AD05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8419" y="2186609"/>
            <a:ext cx="5734050" cy="242887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52D6E79-638A-4996-981B-F1190CC261A5}"/>
              </a:ext>
            </a:extLst>
          </p:cNvPr>
          <p:cNvSpPr/>
          <p:nvPr/>
        </p:nvSpPr>
        <p:spPr>
          <a:xfrm>
            <a:off x="5818417" y="4326565"/>
            <a:ext cx="5734051" cy="288915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498839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982B44-BCF7-4740-BC2D-926F62E5F3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69" y="149232"/>
            <a:ext cx="8158438" cy="854075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Loading Evaluation Table into SQL:</a:t>
            </a:r>
            <a:endParaRPr lang="en-SG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DDF67E-C0F2-490A-B3D4-4BF66D9F15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7024" y="5879726"/>
            <a:ext cx="845654" cy="424484"/>
          </a:xfrm>
        </p:spPr>
        <p:txBody>
          <a:bodyPr/>
          <a:lstStyle/>
          <a:p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Sql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:</a:t>
            </a:r>
            <a:endParaRPr lang="en-SG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8" name="Content Placeholder 7" descr="A picture containing diagram&#10;&#10;Description automatically generated">
            <a:extLst>
              <a:ext uri="{FF2B5EF4-FFF2-40B4-BE49-F238E27FC236}">
                <a16:creationId xmlns:a16="http://schemas.microsoft.com/office/drawing/2014/main" id="{B83AA0E5-343D-4790-BC01-4E6D6AD956B5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4499" y="1"/>
            <a:ext cx="2857500" cy="3739050"/>
          </a:xfrm>
        </p:spPr>
      </p:pic>
      <p:pic>
        <p:nvPicPr>
          <p:cNvPr id="20" name="Content Placeholder 19" descr="A close-up of a stethoscope&#10;&#10;Description automatically generated with medium confidence">
            <a:extLst>
              <a:ext uri="{FF2B5EF4-FFF2-40B4-BE49-F238E27FC236}">
                <a16:creationId xmlns:a16="http://schemas.microsoft.com/office/drawing/2014/main" id="{14364CE3-3D71-42B7-996B-52CE2C6C42E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4499" y="3739051"/>
            <a:ext cx="2909888" cy="3118949"/>
          </a:xfr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209AC55-4309-45F0-B5C9-7C9C0932AE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105490"/>
            <a:ext cx="5441742" cy="218987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830C4EB-F363-42E4-9A20-681E8F4B89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4436" y="5496423"/>
            <a:ext cx="7003174" cy="119109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207D886-3E8D-40C7-807C-027E3932B1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18922" y="1275672"/>
            <a:ext cx="5072167" cy="1628756"/>
          </a:xfrm>
          <a:prstGeom prst="rect">
            <a:avLst/>
          </a:prstGeom>
        </p:spPr>
      </p:pic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25A0C1EC-202A-4005-BA38-AD3A7ED84A75}"/>
              </a:ext>
            </a:extLst>
          </p:cNvPr>
          <p:cNvSpPr txBox="1">
            <a:spLocks/>
          </p:cNvSpPr>
          <p:nvPr/>
        </p:nvSpPr>
        <p:spPr>
          <a:xfrm>
            <a:off x="6638321" y="4082084"/>
            <a:ext cx="2028602" cy="42448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Export into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Sql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endParaRPr lang="en-SG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2A535339-7150-4264-B25A-7FAE63E8454B}"/>
              </a:ext>
            </a:extLst>
          </p:cNvPr>
          <p:cNvSpPr txBox="1">
            <a:spLocks/>
          </p:cNvSpPr>
          <p:nvPr/>
        </p:nvSpPr>
        <p:spPr>
          <a:xfrm>
            <a:off x="907687" y="1734268"/>
            <a:ext cx="2093224" cy="42448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Python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DataFrame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:</a:t>
            </a:r>
            <a:endParaRPr lang="en-SG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6" name="Arrow: Curved Left 5">
            <a:extLst>
              <a:ext uri="{FF2B5EF4-FFF2-40B4-BE49-F238E27FC236}">
                <a16:creationId xmlns:a16="http://schemas.microsoft.com/office/drawing/2014/main" id="{5A5AD643-9DF1-4B9C-ABB5-92FC218B1BF5}"/>
              </a:ext>
            </a:extLst>
          </p:cNvPr>
          <p:cNvSpPr/>
          <p:nvPr/>
        </p:nvSpPr>
        <p:spPr>
          <a:xfrm>
            <a:off x="4838865" y="3546982"/>
            <a:ext cx="746287" cy="2081880"/>
          </a:xfrm>
          <a:prstGeom prst="curvedLeftArrow">
            <a:avLst>
              <a:gd name="adj1" fmla="val 25000"/>
              <a:gd name="adj2" fmla="val 50000"/>
              <a:gd name="adj3" fmla="val 27414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9254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1" grpId="0"/>
      <p:bldP spid="13" grpId="0"/>
      <p:bldP spid="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D11E0-0539-4607-839F-52653B7BD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239" y="108747"/>
            <a:ext cx="7151273" cy="1058860"/>
          </a:xfrm>
        </p:spPr>
        <p:txBody>
          <a:bodyPr>
            <a:normAutofit fontScale="90000"/>
          </a:bodyPr>
          <a:lstStyle/>
          <a:p>
            <a:r>
              <a:rPr lang="en-US" sz="3600" b="1" dirty="0">
                <a:solidFill>
                  <a:schemeClr val="accent5">
                    <a:lumMod val="75000"/>
                  </a:schemeClr>
                </a:solidFill>
              </a:rPr>
              <a:t>Predict the Test data: </a:t>
            </a:r>
            <a:r>
              <a:rPr lang="en-US" sz="3600" b="1" dirty="0" err="1">
                <a:solidFill>
                  <a:schemeClr val="accent5">
                    <a:lumMod val="75000"/>
                  </a:schemeClr>
                </a:solidFill>
              </a:rPr>
              <a:t>GradientBoosting</a:t>
            </a:r>
            <a:endParaRPr lang="en-SG" sz="36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787E47-01AB-4B8E-8E20-F4AC40155F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6396" y="1723629"/>
            <a:ext cx="5157787" cy="218414"/>
          </a:xfrm>
        </p:spPr>
        <p:txBody>
          <a:bodyPr>
            <a:normAutofit fontScale="47500" lnSpcReduction="20000"/>
          </a:bodyPr>
          <a:lstStyle/>
          <a:p>
            <a:r>
              <a:rPr lang="en-US" dirty="0"/>
              <a:t> </a:t>
            </a:r>
            <a:endParaRPr lang="en-SG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84C7A7A-91D6-43C2-B0C0-9B5B1FE12D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83930" y="1603707"/>
            <a:ext cx="2433171" cy="458257"/>
          </a:xfrm>
        </p:spPr>
        <p:txBody>
          <a:bodyPr>
            <a:noAutofit/>
          </a:bodyPr>
          <a:lstStyle/>
          <a:p>
            <a:r>
              <a:rPr lang="en-US" sz="3200" dirty="0">
                <a:solidFill>
                  <a:schemeClr val="accent5">
                    <a:lumMod val="75000"/>
                  </a:schemeClr>
                </a:solidFill>
              </a:rPr>
              <a:t>                                </a:t>
            </a:r>
            <a:r>
              <a:rPr lang="en-US" sz="2800" b="0" dirty="0">
                <a:solidFill>
                  <a:schemeClr val="accent5">
                    <a:lumMod val="75000"/>
                  </a:schemeClr>
                </a:solidFill>
              </a:rPr>
              <a:t>Metric Score:</a:t>
            </a:r>
            <a:endParaRPr lang="en-SG" sz="2800" b="0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22" name="Content Placeholder 21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6AF3FBD1-79DF-47A3-B6C2-24802176A808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0569" y="4935537"/>
            <a:ext cx="1671431" cy="1922463"/>
          </a:xfr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573A052-E034-484B-A637-BF4C7849C2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239" y="3406579"/>
            <a:ext cx="4251875" cy="11915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860A860-2712-42DE-BE1D-3C4E49D1DD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239" y="1924035"/>
            <a:ext cx="3843247" cy="50629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8DC79F2-7F5F-4879-A7FC-466693C35D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662" y="2630560"/>
            <a:ext cx="4205450" cy="50465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3FEDB8D-B6AF-419E-9FF7-7056EA5714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7222" y="4935537"/>
            <a:ext cx="2914742" cy="160777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767AA87-CBA6-471E-A49A-A7AE650EEE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15907" y="1986626"/>
            <a:ext cx="5772150" cy="3419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537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3DB6F-B03A-4E66-A724-61763C2094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360" y="366402"/>
            <a:ext cx="5646640" cy="1004888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accent5">
                    <a:lumMod val="75000"/>
                  </a:schemeClr>
                </a:solidFill>
              </a:rPr>
              <a:t>Load ‘Accuracy’ Table into </a:t>
            </a:r>
            <a:r>
              <a:rPr lang="en-US" sz="3200" b="1" dirty="0" err="1">
                <a:solidFill>
                  <a:schemeClr val="accent5">
                    <a:lumMod val="75000"/>
                  </a:schemeClr>
                </a:solidFill>
              </a:rPr>
              <a:t>Sql</a:t>
            </a:r>
            <a:r>
              <a:rPr lang="en-US" sz="3200" b="1" dirty="0">
                <a:solidFill>
                  <a:schemeClr val="accent5">
                    <a:lumMod val="75000"/>
                  </a:schemeClr>
                </a:solidFill>
              </a:rPr>
              <a:t>:</a:t>
            </a:r>
            <a:endParaRPr lang="en-SG" sz="32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FC244B3-1374-4509-AF0E-C945A070689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76928" y="1535596"/>
            <a:ext cx="4695825" cy="676275"/>
          </a:xfrm>
        </p:spPr>
      </p:pic>
      <p:pic>
        <p:nvPicPr>
          <p:cNvPr id="12" name="Content Placeholder 11" descr="A picture containing kitchenware&#10;&#10;Description automatically generated">
            <a:extLst>
              <a:ext uri="{FF2B5EF4-FFF2-40B4-BE49-F238E27FC236}">
                <a16:creationId xmlns:a16="http://schemas.microsoft.com/office/drawing/2014/main" id="{4C6540EB-46A1-40DF-B450-E69E9780BC48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7983" y="1"/>
            <a:ext cx="3154017" cy="6834756"/>
          </a:xfr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C23510E-B424-4666-B77D-3C8BC19EFD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979" y="4133920"/>
            <a:ext cx="5731348" cy="20941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0D61EEA-1414-4041-84DD-8C5BA7EBC4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360" y="2211871"/>
            <a:ext cx="8434874" cy="142082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04B6E95-6925-45AD-B955-75325C18449D}"/>
              </a:ext>
            </a:extLst>
          </p:cNvPr>
          <p:cNvSpPr txBox="1"/>
          <p:nvPr/>
        </p:nvSpPr>
        <p:spPr>
          <a:xfrm>
            <a:off x="702366" y="3698640"/>
            <a:ext cx="3286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Import above table into SQL</a:t>
            </a:r>
            <a:r>
              <a:rPr lang="en-US" dirty="0"/>
              <a:t>:</a:t>
            </a:r>
            <a:endParaRPr lang="en-SG" dirty="0"/>
          </a:p>
        </p:txBody>
      </p:sp>
      <p:sp>
        <p:nvSpPr>
          <p:cNvPr id="11" name="Arrow: Curved Left 10">
            <a:extLst>
              <a:ext uri="{FF2B5EF4-FFF2-40B4-BE49-F238E27FC236}">
                <a16:creationId xmlns:a16="http://schemas.microsoft.com/office/drawing/2014/main" id="{90EFFF55-EAB9-47EA-A543-ECDB71D6C069}"/>
              </a:ext>
            </a:extLst>
          </p:cNvPr>
          <p:cNvSpPr/>
          <p:nvPr/>
        </p:nvSpPr>
        <p:spPr>
          <a:xfrm>
            <a:off x="6272960" y="3698640"/>
            <a:ext cx="746287" cy="2094145"/>
          </a:xfrm>
          <a:prstGeom prst="curvedLeftArrow">
            <a:avLst>
              <a:gd name="adj1" fmla="val 25000"/>
              <a:gd name="adj2" fmla="val 50000"/>
              <a:gd name="adj3" fmla="val 27414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0504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413F1A-C377-4377-9779-D8DFE25BCD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168" y="0"/>
            <a:ext cx="6671693" cy="764968"/>
          </a:xfrm>
        </p:spPr>
        <p:txBody>
          <a:bodyPr>
            <a:noAutofit/>
          </a:bodyPr>
          <a:lstStyle/>
          <a:p>
            <a:r>
              <a:rPr lang="en-US" sz="3200" b="1" dirty="0">
                <a:solidFill>
                  <a:schemeClr val="accent5">
                    <a:lumMod val="75000"/>
                  </a:schemeClr>
                </a:solidFill>
              </a:rPr>
              <a:t>Glance of all imported Tables in SQL:</a:t>
            </a:r>
            <a:endParaRPr lang="en-SG" sz="32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10" name="Content Placeholder 9" descr="Text&#10;&#10;Description automatically generated with medium confidence">
            <a:extLst>
              <a:ext uri="{FF2B5EF4-FFF2-40B4-BE49-F238E27FC236}">
                <a16:creationId xmlns:a16="http://schemas.microsoft.com/office/drawing/2014/main" id="{E3C6D82A-268C-4E0D-83CC-C8D3DA8334C2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2409" y="0"/>
            <a:ext cx="1959423" cy="1733550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A30DAFF-ECDE-416C-B1DA-4293048E35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681" y="698224"/>
            <a:ext cx="10382250" cy="569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758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B76999-37D5-4BAA-86B6-25A40D50D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1543" y="337955"/>
            <a:ext cx="8330834" cy="1325563"/>
          </a:xfrm>
        </p:spPr>
        <p:txBody>
          <a:bodyPr>
            <a:normAutofit/>
          </a:bodyPr>
          <a:lstStyle/>
          <a:p>
            <a:r>
              <a:rPr lang="en-US" sz="4000" b="1" u="sng" dirty="0">
                <a:solidFill>
                  <a:schemeClr val="accent5">
                    <a:lumMod val="75000"/>
                  </a:schemeClr>
                </a:solidFill>
                <a:latin typeface="+mn-lt"/>
              </a:rPr>
              <a:t>Objective:</a:t>
            </a:r>
            <a:endParaRPr lang="en-SG" sz="4000" b="1" u="sng" dirty="0">
              <a:solidFill>
                <a:schemeClr val="accent5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C4D097-731A-4204-8EF0-4783C86691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24554" y="1459653"/>
            <a:ext cx="9008420" cy="783156"/>
          </a:xfrm>
        </p:spPr>
        <p:txBody>
          <a:bodyPr>
            <a:normAutofit/>
          </a:bodyPr>
          <a:lstStyle/>
          <a:p>
            <a:pPr algn="just"/>
            <a:r>
              <a:rPr lang="en-US" sz="1800" b="0" dirty="0">
                <a:solidFill>
                  <a:schemeClr val="accent5">
                    <a:lumMod val="75000"/>
                  </a:schemeClr>
                </a:solidFill>
              </a:rPr>
              <a:t>To predict future </a:t>
            </a:r>
            <a:r>
              <a:rPr lang="en-US" sz="1800" u="sng" dirty="0">
                <a:solidFill>
                  <a:schemeClr val="accent5">
                    <a:lumMod val="75000"/>
                  </a:schemeClr>
                </a:solidFill>
              </a:rPr>
              <a:t>Medical expense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1800" b="0" dirty="0">
                <a:solidFill>
                  <a:schemeClr val="accent5">
                    <a:lumMod val="75000"/>
                  </a:schemeClr>
                </a:solidFill>
              </a:rPr>
              <a:t>of an individual given his </a:t>
            </a:r>
            <a:r>
              <a:rPr lang="en-US" sz="1800" b="0" u="sng" dirty="0">
                <a:solidFill>
                  <a:schemeClr val="accent5">
                    <a:lumMod val="75000"/>
                  </a:schemeClr>
                </a:solidFill>
                <a:effectLst/>
              </a:rPr>
              <a:t>physical/family condition</a:t>
            </a:r>
            <a:r>
              <a:rPr lang="en-US" sz="1800" b="0" dirty="0">
                <a:solidFill>
                  <a:schemeClr val="accent5">
                    <a:lumMod val="75000"/>
                  </a:schemeClr>
                </a:solidFill>
                <a:effectLst/>
              </a:rPr>
              <a:t> &amp; </a:t>
            </a:r>
            <a:r>
              <a:rPr lang="en-US" sz="1800" b="0" u="sng" dirty="0">
                <a:solidFill>
                  <a:schemeClr val="accent5">
                    <a:lumMod val="75000"/>
                  </a:schemeClr>
                </a:solidFill>
                <a:effectLst/>
              </a:rPr>
              <a:t>location</a:t>
            </a:r>
            <a:r>
              <a:rPr lang="en-US" sz="1800" b="0" dirty="0">
                <a:solidFill>
                  <a:schemeClr val="accent5">
                    <a:lumMod val="75000"/>
                  </a:schemeClr>
                </a:solidFill>
                <a:effectLst/>
              </a:rPr>
              <a:t> </a:t>
            </a:r>
            <a:r>
              <a:rPr lang="en-US" sz="1800" b="0" i="0" dirty="0">
                <a:solidFill>
                  <a:schemeClr val="accent5">
                    <a:lumMod val="75000"/>
                  </a:schemeClr>
                </a:solidFill>
                <a:effectLst/>
              </a:rPr>
              <a:t>(Regression)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4CB5FCB-D5B3-414C-B4EF-C3A9796E30D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3024554" y="2833273"/>
            <a:ext cx="7431414" cy="1321510"/>
          </a:xfrm>
        </p:spPr>
        <p:txBody>
          <a:bodyPr>
            <a:normAutofit/>
          </a:bodyPr>
          <a:lstStyle/>
          <a:p>
            <a:r>
              <a:rPr lang="en-US" sz="2800" u="sng" dirty="0">
                <a:solidFill>
                  <a:schemeClr val="accent5">
                    <a:lumMod val="75000"/>
                  </a:schemeClr>
                </a:solidFill>
              </a:rPr>
              <a:t>Use-Case:</a:t>
            </a:r>
          </a:p>
          <a:p>
            <a:r>
              <a:rPr lang="en-US" sz="1800" b="0" i="0" dirty="0">
                <a:solidFill>
                  <a:schemeClr val="accent5">
                    <a:lumMod val="75000"/>
                  </a:schemeClr>
                </a:solidFill>
                <a:effectLst/>
              </a:rPr>
              <a:t>Helps Health </a:t>
            </a:r>
            <a:r>
              <a:rPr lang="en-US" sz="1800" b="0" dirty="0">
                <a:solidFill>
                  <a:schemeClr val="accent5">
                    <a:lumMod val="75000"/>
                  </a:schemeClr>
                </a:solidFill>
              </a:rPr>
              <a:t>I</a:t>
            </a:r>
            <a:r>
              <a:rPr lang="en-US" sz="1800" b="0" i="0" dirty="0">
                <a:solidFill>
                  <a:schemeClr val="accent5">
                    <a:lumMod val="75000"/>
                  </a:schemeClr>
                </a:solidFill>
                <a:effectLst/>
              </a:rPr>
              <a:t>nsurance </a:t>
            </a:r>
            <a:r>
              <a:rPr lang="en-US" sz="1800" b="0" dirty="0">
                <a:solidFill>
                  <a:schemeClr val="accent5">
                    <a:lumMod val="75000"/>
                  </a:schemeClr>
                </a:solidFill>
              </a:rPr>
              <a:t>C</a:t>
            </a:r>
            <a:r>
              <a:rPr lang="en-US" sz="1800" b="0" i="0" dirty="0">
                <a:solidFill>
                  <a:schemeClr val="accent5">
                    <a:lumMod val="75000"/>
                  </a:schemeClr>
                </a:solidFill>
                <a:effectLst/>
              </a:rPr>
              <a:t>ompanies to </a:t>
            </a:r>
            <a:r>
              <a:rPr lang="en-US" sz="1800" b="0" dirty="0">
                <a:solidFill>
                  <a:schemeClr val="accent5">
                    <a:lumMod val="75000"/>
                  </a:schemeClr>
                </a:solidFill>
              </a:rPr>
              <a:t>customize insurance plans &amp; </a:t>
            </a:r>
            <a:r>
              <a:rPr lang="en-US" sz="1800" b="0" i="0" dirty="0">
                <a:solidFill>
                  <a:schemeClr val="accent5">
                    <a:lumMod val="75000"/>
                  </a:schemeClr>
                </a:solidFill>
                <a:effectLst/>
              </a:rPr>
              <a:t> premium for their customers.</a:t>
            </a:r>
            <a:endParaRPr lang="en-SG" sz="1800" dirty="0">
              <a:solidFill>
                <a:schemeClr val="accent5">
                  <a:lumMod val="75000"/>
                </a:schemeClr>
              </a:solidFill>
            </a:endParaRPr>
          </a:p>
          <a:p>
            <a:endParaRPr lang="en-SG" dirty="0"/>
          </a:p>
        </p:txBody>
      </p:sp>
      <p:pic>
        <p:nvPicPr>
          <p:cNvPr id="20" name="Content Placeholder 19" descr="A planet in space&#10;&#10;Description automatically generated with low confidence">
            <a:extLst>
              <a:ext uri="{FF2B5EF4-FFF2-40B4-BE49-F238E27FC236}">
                <a16:creationId xmlns:a16="http://schemas.microsoft.com/office/drawing/2014/main" id="{9B91935E-4FB6-4831-8F97-777F4D90D2D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0677" y="0"/>
            <a:ext cx="2968283" cy="6858000"/>
          </a:xfrm>
        </p:spPr>
      </p:pic>
      <p:pic>
        <p:nvPicPr>
          <p:cNvPr id="41" name="Content Placeholder 40">
            <a:extLst>
              <a:ext uri="{FF2B5EF4-FFF2-40B4-BE49-F238E27FC236}">
                <a16:creationId xmlns:a16="http://schemas.microsoft.com/office/drawing/2014/main" id="{4E8F3903-D3CA-49EC-A191-811C84AE3956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4360872" y="5177024"/>
            <a:ext cx="4048095" cy="1231499"/>
          </a:xfrm>
          <a:prstGeom prst="rect">
            <a:avLst/>
          </a:prstGeom>
        </p:spPr>
      </p:pic>
      <p:pic>
        <p:nvPicPr>
          <p:cNvPr id="44" name="Picture 43" descr="Icon&#10;&#10;Description automatically generated">
            <a:extLst>
              <a:ext uri="{FF2B5EF4-FFF2-40B4-BE49-F238E27FC236}">
                <a16:creationId xmlns:a16="http://schemas.microsoft.com/office/drawing/2014/main" id="{3776F457-06FE-431E-BE75-AD90F98E71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4838" y="5087013"/>
            <a:ext cx="1744393" cy="1321510"/>
          </a:xfrm>
          <a:prstGeom prst="rect">
            <a:avLst/>
          </a:prstGeom>
        </p:spPr>
      </p:pic>
      <p:pic>
        <p:nvPicPr>
          <p:cNvPr id="46" name="Picture 45" descr="Text&#10;&#10;Description automatically generated with medium confidence">
            <a:extLst>
              <a:ext uri="{FF2B5EF4-FFF2-40B4-BE49-F238E27FC236}">
                <a16:creationId xmlns:a16="http://schemas.microsoft.com/office/drawing/2014/main" id="{75A587E3-40B0-4259-931D-B22CFBCB2E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5230" y="5042582"/>
            <a:ext cx="1167608" cy="1500384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DD3A212A-4F0F-44B4-8A87-9D36AB38FC79}"/>
              </a:ext>
            </a:extLst>
          </p:cNvPr>
          <p:cNvSpPr txBox="1"/>
          <p:nvPr/>
        </p:nvSpPr>
        <p:spPr>
          <a:xfrm>
            <a:off x="3024554" y="4154783"/>
            <a:ext cx="1547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solidFill>
                  <a:schemeClr val="accent5">
                    <a:lumMod val="75000"/>
                  </a:schemeClr>
                </a:solidFill>
              </a:rPr>
              <a:t>Tools:</a:t>
            </a:r>
            <a:endParaRPr lang="en-SG" sz="2400" b="1" u="sng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11" name="Picture 10" descr="A group of people under an umbrella&#10;&#10;Description automatically generated with medium confidence">
            <a:extLst>
              <a:ext uri="{FF2B5EF4-FFF2-40B4-BE49-F238E27FC236}">
                <a16:creationId xmlns:a16="http://schemas.microsoft.com/office/drawing/2014/main" id="{9F898F85-A8DE-4D09-82EC-6BC621E999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3534" y="2377182"/>
            <a:ext cx="1948466" cy="1777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214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5" grpId="0" build="p"/>
      <p:bldP spid="4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99ED5833-B85B-4103-8A3B-CAB0308E6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EFECBA-FA74-4A5B-A77B-2D8C585A8D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0939" y="728868"/>
            <a:ext cx="5662974" cy="747609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5200" b="1" dirty="0">
                <a:solidFill>
                  <a:schemeClr val="accent5">
                    <a:lumMod val="75000"/>
                  </a:schemeClr>
                </a:solidFill>
              </a:rPr>
              <a:t>Data </a:t>
            </a:r>
            <a:r>
              <a:rPr lang="en-US" sz="5200" b="1" dirty="0" err="1">
                <a:solidFill>
                  <a:schemeClr val="accent5">
                    <a:lumMod val="75000"/>
                  </a:schemeClr>
                </a:solidFill>
              </a:rPr>
              <a:t>Visualisation</a:t>
            </a:r>
            <a:r>
              <a:rPr lang="en-US" sz="5200" b="1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endParaRPr lang="en-US" sz="5200" b="1" dirty="0">
              <a:solidFill>
                <a:srgbClr val="FFC000"/>
              </a:solidFill>
            </a:endParaRPr>
          </a:p>
        </p:txBody>
      </p:sp>
      <p:pic>
        <p:nvPicPr>
          <p:cNvPr id="16" name="Content Placeholder 15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1CC26AA2-2A96-4125-A868-B9BF485854C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96948" y="1476477"/>
            <a:ext cx="11992003" cy="5381523"/>
          </a:xfrm>
          <a:prstGeom prst="rect">
            <a:avLst/>
          </a:prstGeom>
        </p:spPr>
      </p:pic>
      <p:pic>
        <p:nvPicPr>
          <p:cNvPr id="18" name="Content Placeholder 17" descr="Icon&#10;&#10;Description automatically generated">
            <a:extLst>
              <a:ext uri="{FF2B5EF4-FFF2-40B4-BE49-F238E27FC236}">
                <a16:creationId xmlns:a16="http://schemas.microsoft.com/office/drawing/2014/main" id="{95034A96-3C2F-4BAA-83A6-E90FC59BF0AB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01667"/>
            <a:ext cx="2314580" cy="1157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4354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E6767-C17A-4014-8FB2-094ADE3FB0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307" y="312295"/>
            <a:ext cx="5907158" cy="916953"/>
          </a:xfrm>
        </p:spPr>
        <p:txBody>
          <a:bodyPr>
            <a:normAutofit fontScale="90000"/>
          </a:bodyPr>
          <a:lstStyle/>
          <a:p>
            <a:r>
              <a:rPr lang="en-US" b="1" dirty="0" err="1">
                <a:solidFill>
                  <a:schemeClr val="accent5">
                    <a:lumMod val="75000"/>
                  </a:schemeClr>
                </a:solidFill>
              </a:rPr>
              <a:t>Sql</a:t>
            </a: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 to Power BI Connection</a:t>
            </a:r>
            <a:endParaRPr lang="en-SG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18" name="Content Placeholder 1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1289884-FFAC-4548-A442-AA893C810C3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362" y="1342704"/>
            <a:ext cx="5181600" cy="2498403"/>
          </a:xfrm>
        </p:spPr>
      </p:pic>
      <p:pic>
        <p:nvPicPr>
          <p:cNvPr id="20" name="Content Placeholder 1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3A6B5ED-9041-410A-AD36-98D67DEB649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0684" y="1687110"/>
            <a:ext cx="2811126" cy="5170890"/>
          </a:xfrm>
        </p:spPr>
      </p:pic>
      <p:pic>
        <p:nvPicPr>
          <p:cNvPr id="6" name="Picture 5" descr="Text&#10;&#10;Description automatically generated with medium confidence">
            <a:extLst>
              <a:ext uri="{FF2B5EF4-FFF2-40B4-BE49-F238E27FC236}">
                <a16:creationId xmlns:a16="http://schemas.microsoft.com/office/drawing/2014/main" id="{8D7F458E-F93D-4FA1-9104-3F5398C2C1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7806" y="91507"/>
            <a:ext cx="1946651" cy="1770453"/>
          </a:xfrm>
          <a:prstGeom prst="rect">
            <a:avLst/>
          </a:prstGeom>
        </p:spPr>
      </p:pic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1AB9F7F5-6B22-4730-AE5B-44B197CCBA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9656" y="229501"/>
            <a:ext cx="1530982" cy="1159835"/>
          </a:xfrm>
          <a:prstGeom prst="rect">
            <a:avLst/>
          </a:prstGeom>
        </p:spPr>
      </p:pic>
      <p:pic>
        <p:nvPicPr>
          <p:cNvPr id="22" name="Picture 21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A38A570E-A87C-436B-A8FE-B53343229C4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9343" y="3235557"/>
            <a:ext cx="7113147" cy="2886948"/>
          </a:xfrm>
          <a:prstGeom prst="rect">
            <a:avLst/>
          </a:prstGeom>
        </p:spPr>
      </p:pic>
      <p:sp>
        <p:nvSpPr>
          <p:cNvPr id="23" name="Arrow: Right 22">
            <a:extLst>
              <a:ext uri="{FF2B5EF4-FFF2-40B4-BE49-F238E27FC236}">
                <a16:creationId xmlns:a16="http://schemas.microsoft.com/office/drawing/2014/main" id="{3AEE3DFD-41EC-47F1-A219-82E752E774C9}"/>
              </a:ext>
            </a:extLst>
          </p:cNvPr>
          <p:cNvSpPr/>
          <p:nvPr/>
        </p:nvSpPr>
        <p:spPr>
          <a:xfrm flipV="1">
            <a:off x="9481844" y="642104"/>
            <a:ext cx="415422" cy="334630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5706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E41B699-B0C3-4560-AA46-038D1FB631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26" r="-1" b="-1"/>
          <a:stretch/>
        </p:blipFill>
        <p:spPr>
          <a:xfrm>
            <a:off x="811819" y="457200"/>
            <a:ext cx="10568361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8344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666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093FB56-E291-44A7-A3AA-820A5EFE5E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9527" y="643467"/>
            <a:ext cx="9992946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9676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673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964167D-7AC0-4322-BD8F-D001ED061E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750" y="1100137"/>
            <a:ext cx="8572500" cy="465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9633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6" name="Rectangle 33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E6A3A1-C3AF-4C7C-B809-2E3D23E03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754" y="1978822"/>
            <a:ext cx="4808097" cy="222741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Conclusion:</a:t>
            </a:r>
            <a:br>
              <a:rPr lang="en-US" sz="3000" b="1" dirty="0"/>
            </a:br>
            <a:r>
              <a:rPr lang="en-US" sz="3000" b="1" dirty="0"/>
              <a:t> </a:t>
            </a:r>
            <a:br>
              <a:rPr lang="en-US" sz="3000" dirty="0"/>
            </a:br>
            <a:r>
              <a:rPr lang="en-US" sz="2000" dirty="0">
                <a:solidFill>
                  <a:schemeClr val="accent5">
                    <a:lumMod val="75000"/>
                  </a:schemeClr>
                </a:solidFill>
              </a:rPr>
              <a:t>If we have more details of the individual like </a:t>
            </a:r>
            <a:r>
              <a:rPr lang="en-US" sz="2000" b="1" dirty="0">
                <a:solidFill>
                  <a:schemeClr val="accent5">
                    <a:lumMod val="75000"/>
                  </a:schemeClr>
                </a:solidFill>
              </a:rPr>
              <a:t>current medical condition, test reports</a:t>
            </a:r>
            <a:r>
              <a:rPr lang="en-US" sz="2000" dirty="0">
                <a:solidFill>
                  <a:schemeClr val="accent5">
                    <a:lumMod val="75000"/>
                  </a:schemeClr>
                </a:solidFill>
              </a:rPr>
              <a:t>, </a:t>
            </a:r>
            <a:r>
              <a:rPr lang="en-US" sz="2000" dirty="0" err="1">
                <a:solidFill>
                  <a:schemeClr val="accent5">
                    <a:lumMod val="75000"/>
                  </a:schemeClr>
                </a:solidFill>
              </a:rPr>
              <a:t>etc</a:t>
            </a:r>
            <a:r>
              <a:rPr lang="en-US" sz="2000" dirty="0">
                <a:solidFill>
                  <a:schemeClr val="accent5">
                    <a:lumMod val="75000"/>
                  </a:schemeClr>
                </a:solidFill>
              </a:rPr>
              <a:t> we can achieve </a:t>
            </a:r>
            <a:r>
              <a:rPr lang="en-US" sz="2000" b="1" dirty="0">
                <a:solidFill>
                  <a:schemeClr val="accent5">
                    <a:lumMod val="75000"/>
                  </a:schemeClr>
                </a:solidFill>
              </a:rPr>
              <a:t>better Accuracy</a:t>
            </a:r>
          </a:p>
        </p:txBody>
      </p:sp>
      <p:sp>
        <p:nvSpPr>
          <p:cNvPr id="47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0338" y="4409267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stethoscope on a pile of money&#10;&#10;Description automatically generated with medium confidence">
            <a:extLst>
              <a:ext uri="{FF2B5EF4-FFF2-40B4-BE49-F238E27FC236}">
                <a16:creationId xmlns:a16="http://schemas.microsoft.com/office/drawing/2014/main" id="{6E75F59A-3B1B-4BD9-BCF2-666C751AF93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63" r="13636" b="2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671485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tethoscope on a blue background&#10;&#10;Description automatically generated">
            <a:extLst>
              <a:ext uri="{FF2B5EF4-FFF2-40B4-BE49-F238E27FC236}">
                <a16:creationId xmlns:a16="http://schemas.microsoft.com/office/drawing/2014/main" id="{AEA7F479-EB95-4ACA-93B5-2EC96ECAA72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41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47368F-0A52-448B-91CD-43736FA39AEF}"/>
              </a:ext>
            </a:extLst>
          </p:cNvPr>
          <p:cNvSpPr txBox="1"/>
          <p:nvPr/>
        </p:nvSpPr>
        <p:spPr>
          <a:xfrm>
            <a:off x="7531610" y="365125"/>
            <a:ext cx="3822189" cy="18999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000" dirty="0">
              <a:latin typeface="+mj-lt"/>
              <a:ea typeface="+mj-ea"/>
              <a:cs typeface="+mj-cs"/>
            </a:endParaRP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784A5BBA-9BE1-4FFE-B034-F0110C7DB7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09837" y="2931600"/>
            <a:ext cx="2566546" cy="994799"/>
          </a:xfrm>
        </p:spPr>
        <p:txBody>
          <a:bodyPr vert="horz" lIns="91440" tIns="45720" rIns="91440" bIns="45720" rtlCol="0">
            <a:normAutofit fontScale="92500"/>
          </a:bodyPr>
          <a:lstStyle/>
          <a:p>
            <a:pPr marL="0" indent="0">
              <a:buNone/>
            </a:pPr>
            <a:r>
              <a:rPr lang="en-US" sz="4000" b="1" dirty="0">
                <a:solidFill>
                  <a:schemeClr val="accent5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Thank You!!!</a:t>
            </a:r>
            <a:endParaRPr lang="en-US" sz="4000" dirty="0">
              <a:solidFill>
                <a:schemeClr val="accent5">
                  <a:lumMod val="75000"/>
                </a:schemeClr>
              </a:solidFill>
              <a:latin typeface="+mj-lt"/>
              <a:ea typeface="+mj-ea"/>
              <a:cs typeface="+mj-cs"/>
            </a:endParaRPr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429258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5">
            <a:extLst>
              <a:ext uri="{FF2B5EF4-FFF2-40B4-BE49-F238E27FC236}">
                <a16:creationId xmlns:a16="http://schemas.microsoft.com/office/drawing/2014/main" id="{A5711A0E-A428-4ED1-96CB-33D69FD84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0874" y="2043803"/>
            <a:ext cx="10190252" cy="80683"/>
          </a:xfrm>
          <a:prstGeom prst="rect">
            <a:avLst/>
          </a:prstGeom>
          <a:solidFill>
            <a:schemeClr val="tx1">
              <a:lumMod val="50000"/>
              <a:lumOff val="5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Content Placeholder 5" descr="Diagram&#10;&#10;Description automatically generated">
            <a:extLst>
              <a:ext uri="{FF2B5EF4-FFF2-40B4-BE49-F238E27FC236}">
                <a16:creationId xmlns:a16="http://schemas.microsoft.com/office/drawing/2014/main" id="{29566AB0-D421-4301-B5E0-BB4A040500B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8765" y="2124487"/>
            <a:ext cx="4830074" cy="38762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E730841-CDD6-4D95-8677-2063571BAA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0204" y="606564"/>
            <a:ext cx="10451592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kern="1200" dirty="0">
                <a:solidFill>
                  <a:schemeClr val="accent5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Workflow:</a:t>
            </a:r>
          </a:p>
        </p:txBody>
      </p:sp>
      <p:pic>
        <p:nvPicPr>
          <p:cNvPr id="11" name="Picture 10" descr="A close-up of a chain&#10;&#10;Description automatically generated with medium confidence">
            <a:extLst>
              <a:ext uri="{FF2B5EF4-FFF2-40B4-BE49-F238E27FC236}">
                <a16:creationId xmlns:a16="http://schemas.microsoft.com/office/drawing/2014/main" id="{AB84A802-D1BD-4E07-B91A-44B212E787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4" y="2455091"/>
            <a:ext cx="2619375" cy="3545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556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5897363-DCBE-4964-91CA-0D3E85042D8D}"/>
              </a:ext>
            </a:extLst>
          </p:cNvPr>
          <p:cNvSpPr/>
          <p:nvPr/>
        </p:nvSpPr>
        <p:spPr>
          <a:xfrm>
            <a:off x="905696" y="3086199"/>
            <a:ext cx="1588940" cy="13279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pic>
        <p:nvPicPr>
          <p:cNvPr id="31" name="Content Placeholder 30" descr="Icon&#10;&#10;Description automatically generated">
            <a:extLst>
              <a:ext uri="{FF2B5EF4-FFF2-40B4-BE49-F238E27FC236}">
                <a16:creationId xmlns:a16="http://schemas.microsoft.com/office/drawing/2014/main" id="{F0641538-76E5-40CC-8F00-8C57EBC4239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056" y="3290347"/>
            <a:ext cx="1076219" cy="919663"/>
          </a:xfr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D6B81BA2-6521-4320-B748-697DC7F3BF3D}"/>
              </a:ext>
            </a:extLst>
          </p:cNvPr>
          <p:cNvSpPr/>
          <p:nvPr/>
        </p:nvSpPr>
        <p:spPr>
          <a:xfrm>
            <a:off x="5301530" y="3084641"/>
            <a:ext cx="1588940" cy="13279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FE682432-8195-4912-B8D9-4BAAA57BDA69}"/>
              </a:ext>
            </a:extLst>
          </p:cNvPr>
          <p:cNvGrpSpPr/>
          <p:nvPr/>
        </p:nvGrpSpPr>
        <p:grpSpPr>
          <a:xfrm>
            <a:off x="3063147" y="3044005"/>
            <a:ext cx="1725917" cy="1725548"/>
            <a:chOff x="3506925" y="3405637"/>
            <a:chExt cx="1725917" cy="1725548"/>
          </a:xfrm>
        </p:grpSpPr>
        <p:pic>
          <p:nvPicPr>
            <p:cNvPr id="29" name="Picture 28" descr="Text&#10;&#10;Description automatically generated with medium confidence">
              <a:extLst>
                <a:ext uri="{FF2B5EF4-FFF2-40B4-BE49-F238E27FC236}">
                  <a16:creationId xmlns:a16="http://schemas.microsoft.com/office/drawing/2014/main" id="{33BBBD29-63A6-4DFB-A651-BCD54331857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43902" y="3405637"/>
              <a:ext cx="1588940" cy="1725548"/>
            </a:xfrm>
            <a:prstGeom prst="rect">
              <a:avLst/>
            </a:prstGeom>
          </p:spPr>
        </p:pic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D18892F-3D11-4CE4-8AAB-21311812ACBF}"/>
                </a:ext>
              </a:extLst>
            </p:cNvPr>
            <p:cNvSpPr/>
            <p:nvPr/>
          </p:nvSpPr>
          <p:spPr>
            <a:xfrm>
              <a:off x="3506925" y="3452363"/>
              <a:ext cx="1588940" cy="132796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dirty="0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4FB7415D-5D7B-4DBA-8C6B-CED3E8A42107}"/>
              </a:ext>
            </a:extLst>
          </p:cNvPr>
          <p:cNvGrpSpPr/>
          <p:nvPr/>
        </p:nvGrpSpPr>
        <p:grpSpPr>
          <a:xfrm>
            <a:off x="9967163" y="3044005"/>
            <a:ext cx="1593779" cy="1351155"/>
            <a:chOff x="6498384" y="3905221"/>
            <a:chExt cx="1593779" cy="1351155"/>
          </a:xfrm>
        </p:grpSpPr>
        <p:pic>
          <p:nvPicPr>
            <p:cNvPr id="28" name="Picture 27" descr="Icon&#10;&#10;Description automatically generated">
              <a:extLst>
                <a:ext uri="{FF2B5EF4-FFF2-40B4-BE49-F238E27FC236}">
                  <a16:creationId xmlns:a16="http://schemas.microsoft.com/office/drawing/2014/main" id="{2CD1095E-4860-4E91-832D-DD83E06652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98384" y="3905221"/>
              <a:ext cx="1530982" cy="1159835"/>
            </a:xfrm>
            <a:prstGeom prst="rect">
              <a:avLst/>
            </a:prstGeom>
          </p:spPr>
        </p:pic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06D0C32-1CE7-4F0A-B330-50EFA4DA2D52}"/>
                </a:ext>
              </a:extLst>
            </p:cNvPr>
            <p:cNvSpPr/>
            <p:nvPr/>
          </p:nvSpPr>
          <p:spPr>
            <a:xfrm>
              <a:off x="6503223" y="3928416"/>
              <a:ext cx="1588940" cy="132796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dirty="0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27458B01-6BD6-42EA-837F-751DE8CA3140}"/>
              </a:ext>
            </a:extLst>
          </p:cNvPr>
          <p:cNvGrpSpPr/>
          <p:nvPr/>
        </p:nvGrpSpPr>
        <p:grpSpPr>
          <a:xfrm>
            <a:off x="7565858" y="3044005"/>
            <a:ext cx="1725917" cy="1725548"/>
            <a:chOff x="3506925" y="3405637"/>
            <a:chExt cx="1725917" cy="1725548"/>
          </a:xfrm>
        </p:grpSpPr>
        <p:pic>
          <p:nvPicPr>
            <p:cNvPr id="42" name="Picture 41" descr="Text&#10;&#10;Description automatically generated with medium confidence">
              <a:extLst>
                <a:ext uri="{FF2B5EF4-FFF2-40B4-BE49-F238E27FC236}">
                  <a16:creationId xmlns:a16="http://schemas.microsoft.com/office/drawing/2014/main" id="{82FA6F6C-5A7D-4242-8AE3-D9477C5F3E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43902" y="3405637"/>
              <a:ext cx="1588940" cy="1725548"/>
            </a:xfrm>
            <a:prstGeom prst="rect">
              <a:avLst/>
            </a:prstGeom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B5393E35-1F91-4445-AF92-AE5700D09999}"/>
                </a:ext>
              </a:extLst>
            </p:cNvPr>
            <p:cNvSpPr/>
            <p:nvPr/>
          </p:nvSpPr>
          <p:spPr>
            <a:xfrm>
              <a:off x="3506925" y="3452363"/>
              <a:ext cx="1588940" cy="132796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dirty="0"/>
            </a:p>
          </p:txBody>
        </p:sp>
      </p:grpSp>
      <p:sp>
        <p:nvSpPr>
          <p:cNvPr id="48" name="Title 47">
            <a:extLst>
              <a:ext uri="{FF2B5EF4-FFF2-40B4-BE49-F238E27FC236}">
                <a16:creationId xmlns:a16="http://schemas.microsoft.com/office/drawing/2014/main" id="{DC5F9BA7-6115-4A5B-9F45-89074EF4B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9844"/>
            <a:ext cx="10515600" cy="1120844"/>
          </a:xfrm>
        </p:spPr>
        <p:txBody>
          <a:bodyPr>
            <a:normAutofit fontScale="90000"/>
          </a:bodyPr>
          <a:lstStyle/>
          <a:p>
            <a:br>
              <a:rPr lang="en-US" b="1" dirty="0">
                <a:solidFill>
                  <a:schemeClr val="accent5">
                    <a:lumMod val="75000"/>
                  </a:schemeClr>
                </a:solidFill>
              </a:rPr>
            </a:br>
            <a:r>
              <a:rPr lang="en-US" b="1" dirty="0">
                <a:solidFill>
                  <a:schemeClr val="accent5">
                    <a:lumMod val="75000"/>
                  </a:schemeClr>
                </a:solidFill>
                <a:cs typeface="Aharoni" panose="02010803020104030203" pitchFamily="2" charset="-79"/>
              </a:rPr>
              <a:t>Connections</a:t>
            </a:r>
            <a:r>
              <a:rPr lang="en-US" b="1" dirty="0">
                <a:solidFill>
                  <a:schemeClr val="accent5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:</a:t>
            </a:r>
            <a:endParaRPr lang="en-SG" b="1" dirty="0">
              <a:solidFill>
                <a:schemeClr val="accent5">
                  <a:lumMod val="75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E2E8EDFE-3DCA-41FD-8BE2-B0D001A78B0C}"/>
              </a:ext>
            </a:extLst>
          </p:cNvPr>
          <p:cNvCxnSpPr>
            <a:cxnSpLocks/>
          </p:cNvCxnSpPr>
          <p:nvPr/>
        </p:nvCxnSpPr>
        <p:spPr>
          <a:xfrm>
            <a:off x="802219" y="1690688"/>
            <a:ext cx="11355200" cy="0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Arrow: Right 53">
            <a:extLst>
              <a:ext uri="{FF2B5EF4-FFF2-40B4-BE49-F238E27FC236}">
                <a16:creationId xmlns:a16="http://schemas.microsoft.com/office/drawing/2014/main" id="{CCDF22B8-3DB2-425F-BC70-6DDE18977E5D}"/>
              </a:ext>
            </a:extLst>
          </p:cNvPr>
          <p:cNvSpPr/>
          <p:nvPr/>
        </p:nvSpPr>
        <p:spPr>
          <a:xfrm>
            <a:off x="2563125" y="3651001"/>
            <a:ext cx="449683" cy="145603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5" name="Arrow: Right 54">
            <a:extLst>
              <a:ext uri="{FF2B5EF4-FFF2-40B4-BE49-F238E27FC236}">
                <a16:creationId xmlns:a16="http://schemas.microsoft.com/office/drawing/2014/main" id="{098921CE-848A-4C58-952F-353A912ADC0D}"/>
              </a:ext>
            </a:extLst>
          </p:cNvPr>
          <p:cNvSpPr/>
          <p:nvPr/>
        </p:nvSpPr>
        <p:spPr>
          <a:xfrm>
            <a:off x="4770915" y="3664463"/>
            <a:ext cx="449683" cy="162137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6" name="Arrow: Right 55">
            <a:extLst>
              <a:ext uri="{FF2B5EF4-FFF2-40B4-BE49-F238E27FC236}">
                <a16:creationId xmlns:a16="http://schemas.microsoft.com/office/drawing/2014/main" id="{CD41F4BD-88F0-407D-92C1-8CBFAE7726BC}"/>
              </a:ext>
            </a:extLst>
          </p:cNvPr>
          <p:cNvSpPr/>
          <p:nvPr/>
        </p:nvSpPr>
        <p:spPr>
          <a:xfrm>
            <a:off x="7014137" y="3681790"/>
            <a:ext cx="449683" cy="114815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7" name="Arrow: Right 56">
            <a:extLst>
              <a:ext uri="{FF2B5EF4-FFF2-40B4-BE49-F238E27FC236}">
                <a16:creationId xmlns:a16="http://schemas.microsoft.com/office/drawing/2014/main" id="{B32BC231-0DC1-4D8D-BA0C-6E107300756E}"/>
              </a:ext>
            </a:extLst>
          </p:cNvPr>
          <p:cNvSpPr/>
          <p:nvPr/>
        </p:nvSpPr>
        <p:spPr>
          <a:xfrm>
            <a:off x="9263845" y="3653556"/>
            <a:ext cx="449683" cy="143048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59" name="Picture 58" descr="Icon&#10;&#10;Description automatically generated">
            <a:extLst>
              <a:ext uri="{FF2B5EF4-FFF2-40B4-BE49-F238E27FC236}">
                <a16:creationId xmlns:a16="http://schemas.microsoft.com/office/drawing/2014/main" id="{7E54F891-67DE-42F3-BFCF-358411300C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8610" y="3282251"/>
            <a:ext cx="1028705" cy="1028705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81E7BBAF-1DB8-4EFA-B6C7-B418F9C2AE1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7163" y="506444"/>
            <a:ext cx="2243075" cy="1496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273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6" grpId="0" animBg="1"/>
      <p:bldP spid="54" grpId="0" animBg="1"/>
      <p:bldP spid="55" grpId="0" animBg="1"/>
      <p:bldP spid="56" grpId="0" animBg="1"/>
      <p:bldP spid="5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0288C6B4-AFC3-407F-A595-EFFD38D4C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1" name="Freeform: Shape 30">
            <a:extLst>
              <a:ext uri="{FF2B5EF4-FFF2-40B4-BE49-F238E27FC236}">
                <a16:creationId xmlns:a16="http://schemas.microsoft.com/office/drawing/2014/main" id="{CF236821-17FE-429B-8D2C-08E13A64E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3" name="Freeform: Shape 32">
            <a:extLst>
              <a:ext uri="{FF2B5EF4-FFF2-40B4-BE49-F238E27FC236}">
                <a16:creationId xmlns:a16="http://schemas.microsoft.com/office/drawing/2014/main" id="{C0BDBCD2-E081-43AB-9119-C55465E59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F12136-CC67-4365-AE4A-7CAD997BE6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030" y="1510518"/>
            <a:ext cx="3438144" cy="123901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b="1" kern="1200" dirty="0">
                <a:solidFill>
                  <a:schemeClr val="accent5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Data Collection: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26546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893" y="2443480"/>
            <a:ext cx="33832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18432C-2C1A-4301-BD88-5C63F567F58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2622" y="2647006"/>
            <a:ext cx="4161283" cy="382348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marR="304800" lvl="0"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n-US" sz="1600" b="1" dirty="0">
                <a:solidFill>
                  <a:schemeClr val="accent5">
                    <a:lumMod val="75000"/>
                  </a:schemeClr>
                </a:solidFill>
                <a:effectLst/>
              </a:rPr>
              <a:t>age</a:t>
            </a:r>
            <a:r>
              <a:rPr lang="en-US" sz="1600" dirty="0">
                <a:solidFill>
                  <a:schemeClr val="accent5">
                    <a:lumMod val="75000"/>
                  </a:schemeClr>
                </a:solidFill>
                <a:effectLst/>
              </a:rPr>
              <a:t>: age of primary beneficiary</a:t>
            </a:r>
          </a:p>
          <a:p>
            <a:pPr marL="342900" marR="304800" lvl="0"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n-US" sz="1600" b="1" dirty="0">
                <a:solidFill>
                  <a:schemeClr val="accent5">
                    <a:lumMod val="75000"/>
                  </a:schemeClr>
                </a:solidFill>
                <a:effectLst/>
              </a:rPr>
              <a:t>sex</a:t>
            </a:r>
            <a:r>
              <a:rPr lang="en-US" sz="1600" dirty="0">
                <a:solidFill>
                  <a:schemeClr val="accent5">
                    <a:lumMod val="75000"/>
                  </a:schemeClr>
                </a:solidFill>
                <a:effectLst/>
              </a:rPr>
              <a:t>: gender, female/ male</a:t>
            </a:r>
          </a:p>
          <a:p>
            <a:pPr marL="342900" marR="304800" lvl="0"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n-US" sz="1600" b="1" dirty="0" err="1">
                <a:solidFill>
                  <a:schemeClr val="accent5">
                    <a:lumMod val="75000"/>
                  </a:schemeClr>
                </a:solidFill>
                <a:effectLst/>
              </a:rPr>
              <a:t>bmi</a:t>
            </a:r>
            <a:r>
              <a:rPr lang="en-US" sz="1600" dirty="0">
                <a:solidFill>
                  <a:schemeClr val="accent5">
                    <a:lumMod val="75000"/>
                  </a:schemeClr>
                </a:solidFill>
                <a:effectLst/>
              </a:rPr>
              <a:t>: Body mass </a:t>
            </a:r>
            <a:r>
              <a:rPr lang="en-US" sz="1600" dirty="0" err="1">
                <a:solidFill>
                  <a:schemeClr val="accent5">
                    <a:lumMod val="75000"/>
                  </a:schemeClr>
                </a:solidFill>
                <a:effectLst/>
              </a:rPr>
              <a:t>index,ideal</a:t>
            </a:r>
            <a:r>
              <a:rPr lang="en-US" sz="1600" dirty="0">
                <a:solidFill>
                  <a:schemeClr val="accent5">
                    <a:lumMod val="75000"/>
                  </a:schemeClr>
                </a:solidFill>
                <a:effectLst/>
              </a:rPr>
              <a:t> 18.5 to 24.9</a:t>
            </a:r>
          </a:p>
          <a:p>
            <a:pPr marL="342900" marR="304800" lvl="0"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n-US" sz="1600" b="1" dirty="0">
                <a:solidFill>
                  <a:schemeClr val="accent5">
                    <a:lumMod val="75000"/>
                  </a:schemeClr>
                </a:solidFill>
                <a:effectLst/>
              </a:rPr>
              <a:t>children</a:t>
            </a:r>
            <a:r>
              <a:rPr lang="en-US" sz="1600" dirty="0">
                <a:solidFill>
                  <a:schemeClr val="accent5">
                    <a:lumMod val="75000"/>
                  </a:schemeClr>
                </a:solidFill>
                <a:effectLst/>
              </a:rPr>
              <a:t>: Number of dependents</a:t>
            </a:r>
          </a:p>
          <a:p>
            <a:pPr marL="342900" marR="304800" lvl="0"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n-US" sz="1600" b="1" dirty="0">
                <a:solidFill>
                  <a:schemeClr val="accent5">
                    <a:lumMod val="75000"/>
                  </a:schemeClr>
                </a:solidFill>
                <a:effectLst/>
              </a:rPr>
              <a:t>smoker</a:t>
            </a:r>
            <a:r>
              <a:rPr lang="en-US" sz="1600" dirty="0">
                <a:solidFill>
                  <a:schemeClr val="accent5">
                    <a:lumMod val="75000"/>
                  </a:schemeClr>
                </a:solidFill>
                <a:effectLst/>
              </a:rPr>
              <a:t>: Smoking yes/no</a:t>
            </a:r>
          </a:p>
          <a:p>
            <a:pPr marL="342900" marR="304800" lvl="0"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n-US" sz="1600" b="1" dirty="0">
                <a:solidFill>
                  <a:schemeClr val="accent5">
                    <a:lumMod val="75000"/>
                  </a:schemeClr>
                </a:solidFill>
                <a:effectLst/>
              </a:rPr>
              <a:t>region</a:t>
            </a:r>
            <a:r>
              <a:rPr lang="en-US" sz="1600" dirty="0">
                <a:solidFill>
                  <a:schemeClr val="accent5">
                    <a:lumMod val="75000"/>
                  </a:schemeClr>
                </a:solidFill>
                <a:effectLst/>
              </a:rPr>
              <a:t>: residential area, northeast, southeast, southwest, northwest.</a:t>
            </a:r>
          </a:p>
          <a:p>
            <a:pPr marL="342900" marR="304800" lvl="0"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n-US" sz="1600" b="1" dirty="0">
                <a:solidFill>
                  <a:schemeClr val="accent5">
                    <a:lumMod val="75000"/>
                  </a:schemeClr>
                </a:solidFill>
                <a:effectLst/>
              </a:rPr>
              <a:t>charges</a:t>
            </a:r>
            <a:r>
              <a:rPr lang="en-US" sz="1600" dirty="0">
                <a:solidFill>
                  <a:schemeClr val="accent5">
                    <a:lumMod val="75000"/>
                  </a:schemeClr>
                </a:solidFill>
                <a:effectLst/>
              </a:rPr>
              <a:t>: Individual medical costs billed by health insurance</a:t>
            </a:r>
          </a:p>
          <a:p>
            <a:endParaRPr lang="en-US" sz="1200" dirty="0"/>
          </a:p>
        </p:txBody>
      </p:sp>
      <p:pic>
        <p:nvPicPr>
          <p:cNvPr id="6" name="Content Placeholder 5" descr="A picture containing table&#10;&#10;Description automatically generated">
            <a:extLst>
              <a:ext uri="{FF2B5EF4-FFF2-40B4-BE49-F238E27FC236}">
                <a16:creationId xmlns:a16="http://schemas.microsoft.com/office/drawing/2014/main" id="{F6C93AAB-D9CE-40B0-827E-CF548EEAC17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1184" y="2397728"/>
            <a:ext cx="6922008" cy="216312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A6889A8-166F-4EC3-93C0-A0A46258395F}"/>
              </a:ext>
            </a:extLst>
          </p:cNvPr>
          <p:cNvSpPr/>
          <p:nvPr/>
        </p:nvSpPr>
        <p:spPr>
          <a:xfrm>
            <a:off x="4903469" y="2443480"/>
            <a:ext cx="6892638" cy="2115268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9" name="Picture 8" descr="Table&#10;&#10;Description automatically generated">
            <a:extLst>
              <a:ext uri="{FF2B5EF4-FFF2-40B4-BE49-F238E27FC236}">
                <a16:creationId xmlns:a16="http://schemas.microsoft.com/office/drawing/2014/main" id="{42B9773E-5B32-4644-AFB4-CC01CFF679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4008" y="2397728"/>
            <a:ext cx="6925642" cy="244826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0AC127D-38B4-4B7B-A1EE-B493194E4F58}"/>
              </a:ext>
            </a:extLst>
          </p:cNvPr>
          <p:cNvSpPr/>
          <p:nvPr/>
        </p:nvSpPr>
        <p:spPr>
          <a:xfrm>
            <a:off x="4901184" y="2397728"/>
            <a:ext cx="6949786" cy="2448267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EF463C1-9E8A-43EB-AE23-C35F11F9CFFF}"/>
              </a:ext>
            </a:extLst>
          </p:cNvPr>
          <p:cNvSpPr txBox="1"/>
          <p:nvPr/>
        </p:nvSpPr>
        <p:spPr>
          <a:xfrm>
            <a:off x="10071653" y="6446572"/>
            <a:ext cx="2120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Data Source: Kaggle</a:t>
            </a:r>
            <a:endParaRPr lang="en-SG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16" name="Picture 15" descr="Icon&#10;&#10;Description automatically generated">
            <a:extLst>
              <a:ext uri="{FF2B5EF4-FFF2-40B4-BE49-F238E27FC236}">
                <a16:creationId xmlns:a16="http://schemas.microsoft.com/office/drawing/2014/main" id="{F9B4C3C4-7465-4D23-A29D-EB79DEC0A6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4971" y="5442057"/>
            <a:ext cx="1313711" cy="9299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6F91A81-F9F0-4B38-BF94-B05C0BE2C012}"/>
              </a:ext>
            </a:extLst>
          </p:cNvPr>
          <p:cNvSpPr txBox="1"/>
          <p:nvPr/>
        </p:nvSpPr>
        <p:spPr>
          <a:xfrm>
            <a:off x="10589958" y="1738368"/>
            <a:ext cx="14430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5">
                    <a:lumMod val="75000"/>
                  </a:schemeClr>
                </a:solidFill>
              </a:rPr>
              <a:t>1338 rows</a:t>
            </a:r>
          </a:p>
          <a:p>
            <a:r>
              <a:rPr lang="en-US" sz="1600" dirty="0">
                <a:solidFill>
                  <a:schemeClr val="accent5">
                    <a:lumMod val="75000"/>
                  </a:schemeClr>
                </a:solidFill>
              </a:rPr>
              <a:t>7 columns</a:t>
            </a:r>
            <a:endParaRPr lang="en-SG" sz="1600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4501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2" grpId="0"/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963C30-184F-47BD-8CD0-FB90859ED8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6226" y="601318"/>
            <a:ext cx="10515600" cy="591477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chemeClr val="accent5">
                    <a:lumMod val="75000"/>
                  </a:schemeClr>
                </a:solidFill>
              </a:rPr>
              <a:t>SQL to Python Connection:</a:t>
            </a:r>
            <a:endParaRPr lang="en-SG" sz="36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9845D0F-CC42-4251-BF0D-C951635750F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576190" y="1868622"/>
            <a:ext cx="4962525" cy="1895475"/>
          </a:xfrm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883C5C53-6F0C-4B58-8DE5-B6C901E3B08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2060837" y="1495081"/>
            <a:ext cx="3638550" cy="2316739"/>
          </a:xfr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97CFEBF-F122-42D1-812D-701A72A468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046" y="1614153"/>
            <a:ext cx="1606234" cy="293370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ED475B4-457D-44F8-84B5-06B1CFE43B6C}"/>
              </a:ext>
            </a:extLst>
          </p:cNvPr>
          <p:cNvCxnSpPr/>
          <p:nvPr/>
        </p:nvCxnSpPr>
        <p:spPr>
          <a:xfrm>
            <a:off x="616226" y="1325217"/>
            <a:ext cx="1157577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7B80157B-CBEF-4C94-BE85-980F77B335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3888" y="0"/>
            <a:ext cx="2388111" cy="1614153"/>
          </a:xfrm>
          <a:prstGeom prst="rect">
            <a:avLst/>
          </a:prstGeom>
        </p:spPr>
      </p:pic>
      <p:pic>
        <p:nvPicPr>
          <p:cNvPr id="10" name="Content Placeholder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067319FD-2D39-46A2-BC28-A7946B6CB4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14472" y="4852653"/>
            <a:ext cx="5083471" cy="1716223"/>
          </a:xfrm>
          <a:prstGeom prst="rect">
            <a:avLst/>
          </a:prstGeom>
        </p:spPr>
      </p:pic>
      <p:sp>
        <p:nvSpPr>
          <p:cNvPr id="11" name="Arrow: Curved Left 10">
            <a:extLst>
              <a:ext uri="{FF2B5EF4-FFF2-40B4-BE49-F238E27FC236}">
                <a16:creationId xmlns:a16="http://schemas.microsoft.com/office/drawing/2014/main" id="{634FC5C9-1F59-443F-B6F4-A168EA9EE00C}"/>
              </a:ext>
            </a:extLst>
          </p:cNvPr>
          <p:cNvSpPr/>
          <p:nvPr/>
        </p:nvSpPr>
        <p:spPr>
          <a:xfrm>
            <a:off x="10983434" y="4045550"/>
            <a:ext cx="731520" cy="2027102"/>
          </a:xfrm>
          <a:prstGeom prst="curvedLeftArrow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tx1"/>
              </a:solidFill>
            </a:endParaRPr>
          </a:p>
        </p:txBody>
      </p:sp>
      <p:sp>
        <p:nvSpPr>
          <p:cNvPr id="5" name="Arrow: Curved Right 4">
            <a:extLst>
              <a:ext uri="{FF2B5EF4-FFF2-40B4-BE49-F238E27FC236}">
                <a16:creationId xmlns:a16="http://schemas.microsoft.com/office/drawing/2014/main" id="{DDAD8F8F-6DCA-44DD-A062-6FF7B32E9B40}"/>
              </a:ext>
            </a:extLst>
          </p:cNvPr>
          <p:cNvSpPr/>
          <p:nvPr/>
        </p:nvSpPr>
        <p:spPr>
          <a:xfrm rot="5400000">
            <a:off x="5461048" y="1526303"/>
            <a:ext cx="788376" cy="1433515"/>
          </a:xfrm>
          <a:prstGeom prst="curvedRightArrow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93277E-2B8A-4EA2-BCB2-BCE08DEB5012}"/>
              </a:ext>
            </a:extLst>
          </p:cNvPr>
          <p:cNvSpPr txBox="1"/>
          <p:nvPr/>
        </p:nvSpPr>
        <p:spPr>
          <a:xfrm>
            <a:off x="7885044" y="4386534"/>
            <a:ext cx="1606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data.head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()</a:t>
            </a:r>
            <a:endParaRPr lang="en-SG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8" name="Arrow: Curved Up 7">
            <a:extLst>
              <a:ext uri="{FF2B5EF4-FFF2-40B4-BE49-F238E27FC236}">
                <a16:creationId xmlns:a16="http://schemas.microsoft.com/office/drawing/2014/main" id="{DEC4824D-2001-4E39-AED6-365A959B24BA}"/>
              </a:ext>
            </a:extLst>
          </p:cNvPr>
          <p:cNvSpPr/>
          <p:nvPr/>
        </p:nvSpPr>
        <p:spPr>
          <a:xfrm>
            <a:off x="5080460" y="3822126"/>
            <a:ext cx="2110461" cy="686969"/>
          </a:xfrm>
          <a:prstGeom prst="curvedUpArrow">
            <a:avLst>
              <a:gd name="adj1" fmla="val 25000"/>
              <a:gd name="adj2" fmla="val 46348"/>
              <a:gd name="adj3" fmla="val 25000"/>
            </a:avLst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0769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5" grpId="0" animBg="1"/>
      <p:bldP spid="7" grpId="0"/>
      <p:bldP spid="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9ADA7A-E7C6-45CE-953A-5916920DB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8082" y="291192"/>
            <a:ext cx="6161277" cy="425537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EDA:</a:t>
            </a:r>
            <a:endParaRPr lang="en-SG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2A5F600-E26E-49F5-9DE5-70E6437BCA3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7450525" y="5319097"/>
            <a:ext cx="2514600" cy="1538903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1DB2C84-2423-4D72-805E-65B8908FAE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077" y="1077411"/>
            <a:ext cx="3384079" cy="179473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CEB58F1-A46C-4689-B148-D371790446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37150" y="5968019"/>
            <a:ext cx="2077939" cy="55894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19015C0-F943-4E16-9B8C-33A6A139DD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78844" y="1339259"/>
            <a:ext cx="1515164" cy="1063586"/>
          </a:xfrm>
          <a:prstGeom prst="rect">
            <a:avLst/>
          </a:prstGeom>
        </p:spPr>
      </p:pic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BD6352DB-2C92-488D-8ADF-83F58EC835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 rot="10800000" flipV="1">
            <a:off x="61484" y="1139157"/>
            <a:ext cx="802793" cy="4255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>Age</a:t>
            </a:r>
            <a:endParaRPr lang="en-SG" sz="1800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5DB7FD7-CBB0-440F-8EA9-1404BA4573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86295" y="4706268"/>
            <a:ext cx="2514600" cy="17145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588E3C6-BBFF-4386-B8B8-B424AB3043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2216" y="4830100"/>
            <a:ext cx="3718100" cy="169686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F6E301F-B23E-4B80-A772-56598A7DA2D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6857" y="2840877"/>
            <a:ext cx="3451987" cy="175919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749ED791-E31D-4CC8-8C13-851A16AF3D8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63140" y="1038000"/>
            <a:ext cx="3384079" cy="192923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03A5BC3B-D1E4-4898-81A9-93EBBEC54AF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43074" y="4360938"/>
            <a:ext cx="2274398" cy="1535848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E2336C61-72C4-4F45-A98F-412DB6FCD85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479601" y="2906339"/>
            <a:ext cx="2000149" cy="1392509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7821F375-54E4-4F8F-90A4-BD5BB6F616D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213320" y="3096961"/>
            <a:ext cx="2000149" cy="75955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371BBEB0-B16A-478E-9422-C02745B5784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505052" y="2826822"/>
            <a:ext cx="1590948" cy="1392509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1DC75BDB-7E01-4F64-9902-11AD031176C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934575" y="4484647"/>
            <a:ext cx="1721392" cy="542925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12B3853B-880F-4C4C-B863-92407697149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795271" y="1182476"/>
            <a:ext cx="1417184" cy="1286349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95DE964B-1CE7-48FF-8516-864E3DACDE40}"/>
              </a:ext>
            </a:extLst>
          </p:cNvPr>
          <p:cNvSpPr txBox="1"/>
          <p:nvPr/>
        </p:nvSpPr>
        <p:spPr>
          <a:xfrm>
            <a:off x="75528" y="2870034"/>
            <a:ext cx="1183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Expense</a:t>
            </a:r>
            <a:endParaRPr lang="en-SG" dirty="0">
              <a:solidFill>
                <a:schemeClr val="accent5">
                  <a:lumMod val="75000"/>
                </a:schemeClr>
              </a:solidFill>
            </a:endParaRP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5B80C986-7B1F-4157-9021-627A8F52A36B}"/>
              </a:ext>
            </a:extLst>
          </p:cNvPr>
          <p:cNvCxnSpPr/>
          <p:nvPr/>
        </p:nvCxnSpPr>
        <p:spPr>
          <a:xfrm>
            <a:off x="6642565" y="2809517"/>
            <a:ext cx="5769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92810E0D-5427-488F-BEB3-A0F2600313C9}"/>
              </a:ext>
            </a:extLst>
          </p:cNvPr>
          <p:cNvSpPr txBox="1"/>
          <p:nvPr/>
        </p:nvSpPr>
        <p:spPr>
          <a:xfrm>
            <a:off x="87797" y="4706268"/>
            <a:ext cx="1183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Bmi</a:t>
            </a:r>
            <a:endParaRPr lang="en-SG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A66507A2-6D97-4FC0-A9DF-4CE5A0AEAFAA}"/>
              </a:ext>
            </a:extLst>
          </p:cNvPr>
          <p:cNvSpPr txBox="1"/>
          <p:nvPr/>
        </p:nvSpPr>
        <p:spPr>
          <a:xfrm>
            <a:off x="6537595" y="982593"/>
            <a:ext cx="1183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Children</a:t>
            </a:r>
            <a:endParaRPr lang="en-SG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A56F781-3A92-4ECD-A1FE-ABF2A45ECC35}"/>
              </a:ext>
            </a:extLst>
          </p:cNvPr>
          <p:cNvSpPr txBox="1"/>
          <p:nvPr/>
        </p:nvSpPr>
        <p:spPr>
          <a:xfrm>
            <a:off x="6638670" y="2922024"/>
            <a:ext cx="1183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Region</a:t>
            </a:r>
            <a:endParaRPr lang="en-SG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9EF512BB-982B-4689-84E4-23054E867CC6}"/>
              </a:ext>
            </a:extLst>
          </p:cNvPr>
          <p:cNvSpPr txBox="1"/>
          <p:nvPr/>
        </p:nvSpPr>
        <p:spPr>
          <a:xfrm>
            <a:off x="6657109" y="4297536"/>
            <a:ext cx="1183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Smoker</a:t>
            </a:r>
            <a:endParaRPr lang="en-SG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4BFB8492-A728-4E92-8D5C-076B727BE895}"/>
              </a:ext>
            </a:extLst>
          </p:cNvPr>
          <p:cNvSpPr txBox="1"/>
          <p:nvPr/>
        </p:nvSpPr>
        <p:spPr>
          <a:xfrm>
            <a:off x="6887836" y="5828598"/>
            <a:ext cx="1183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Sex</a:t>
            </a:r>
            <a:endParaRPr lang="en-SG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66" name="Picture 65" descr="A picture containing hanger&#10;&#10;Description automatically generated">
            <a:extLst>
              <a:ext uri="{FF2B5EF4-FFF2-40B4-BE49-F238E27FC236}">
                <a16:creationId xmlns:a16="http://schemas.microsoft.com/office/drawing/2014/main" id="{F11AF912-B323-4612-8D7D-42B620008F1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9919" y="3462"/>
            <a:ext cx="1926093" cy="887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988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8" grpId="0" build="p"/>
      <p:bldP spid="43" grpId="0"/>
      <p:bldP spid="60" grpId="0"/>
      <p:bldP spid="61" grpId="0"/>
      <p:bldP spid="62" grpId="0"/>
      <p:bldP spid="63" grpId="0"/>
      <p:bldP spid="6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5B680-4F63-427F-A2FE-2F392503C5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8545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Data Preprocessing:</a:t>
            </a:r>
            <a:endParaRPr lang="en-SG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BA9F72-2DE6-4089-9ACC-69BD9D034B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033670"/>
            <a:ext cx="4641272" cy="5143293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>1)Duplicates 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sz="1800" dirty="0">
              <a:solidFill>
                <a:schemeClr val="accent5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sz="1800" dirty="0">
              <a:solidFill>
                <a:schemeClr val="accent5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>2)Null values</a:t>
            </a:r>
          </a:p>
          <a:p>
            <a:pPr marL="0" indent="0">
              <a:buNone/>
            </a:pPr>
            <a:endParaRPr lang="en-US" sz="1800" dirty="0">
              <a:solidFill>
                <a:schemeClr val="accent5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sz="1800" dirty="0">
              <a:solidFill>
                <a:schemeClr val="accent5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sz="1800" dirty="0">
              <a:solidFill>
                <a:schemeClr val="accent5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>3)Outliers</a:t>
            </a:r>
            <a:endParaRPr lang="en-SG" sz="1800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072518D-777C-4C3D-BB59-2EAE0B5F13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364" y="1438379"/>
            <a:ext cx="3714750" cy="1424092"/>
          </a:xfrm>
          <a:prstGeom prst="rect">
            <a:avLst/>
          </a:prstGeom>
        </p:spPr>
      </p:pic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CA8D7D41-4F14-4663-A41C-6233A0A078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86036" y="1033670"/>
            <a:ext cx="5181600" cy="58118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800" dirty="0">
              <a:solidFill>
                <a:schemeClr val="accent5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>4) Categorical/Numerical data</a:t>
            </a:r>
          </a:p>
          <a:p>
            <a:pPr marL="0" indent="0">
              <a:buNone/>
            </a:pPr>
            <a:endParaRPr lang="en-US" sz="1800" dirty="0">
              <a:solidFill>
                <a:schemeClr val="accent5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sz="1800" dirty="0">
              <a:solidFill>
                <a:schemeClr val="accent5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sz="1800" dirty="0">
              <a:solidFill>
                <a:schemeClr val="accent5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sz="1800" dirty="0">
              <a:solidFill>
                <a:schemeClr val="accent5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sz="1800" dirty="0">
              <a:solidFill>
                <a:schemeClr val="accent5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>5)Get dummies for Categorical columns</a:t>
            </a:r>
            <a:endParaRPr lang="en-SG" sz="1800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486A175-3C92-4211-B782-93AF5604CC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4364" y="3662155"/>
            <a:ext cx="2409825" cy="66675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86E404E-FEC4-498B-B924-863499D462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5640" y="1888472"/>
            <a:ext cx="4620645" cy="114456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3C7A035-97BA-46F6-96E9-727C050455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3553" y="5001477"/>
            <a:ext cx="3545957" cy="164570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B09F2FF-F60E-44B7-8CFA-E6D83CF8C1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95640" y="4294358"/>
            <a:ext cx="5278560" cy="1840101"/>
          </a:xfrm>
          <a:prstGeom prst="rect">
            <a:avLst/>
          </a:prstGeom>
        </p:spPr>
      </p:pic>
      <p:pic>
        <p:nvPicPr>
          <p:cNvPr id="25" name="Content Placeholder 5" descr="A picture containing hanger&#10;&#10;Description automatically generated">
            <a:extLst>
              <a:ext uri="{FF2B5EF4-FFF2-40B4-BE49-F238E27FC236}">
                <a16:creationId xmlns:a16="http://schemas.microsoft.com/office/drawing/2014/main" id="{82729656-81CE-45C0-B90F-C5844981502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93" b="12994"/>
          <a:stretch/>
        </p:blipFill>
        <p:spPr>
          <a:xfrm>
            <a:off x="10547468" y="52026"/>
            <a:ext cx="1485394" cy="16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108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C4992-1B13-4920-983B-C5371E258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5257800" cy="761310"/>
          </a:xfrm>
        </p:spPr>
        <p:txBody>
          <a:bodyPr/>
          <a:lstStyle/>
          <a:p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Pre-processed Data:</a:t>
            </a:r>
            <a:endParaRPr lang="en-SG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5AD759-99C8-4B84-B7A6-3A8A8318AE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537252"/>
            <a:ext cx="5181600" cy="4639711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Before</a:t>
            </a:r>
          </a:p>
          <a:p>
            <a:pPr marL="0" indent="0">
              <a:buNone/>
            </a:pP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After</a:t>
            </a:r>
            <a:endParaRPr lang="en-SG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25B63F4-E9A1-4774-BF72-13D3A558DD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5912" y="4815716"/>
            <a:ext cx="6734175" cy="15335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235CED5-AF0F-4B84-8D43-D371C29A2D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0675" y="2157838"/>
            <a:ext cx="3743325" cy="1504950"/>
          </a:xfrm>
          <a:prstGeom prst="rect">
            <a:avLst/>
          </a:prstGeom>
        </p:spPr>
      </p:pic>
      <p:pic>
        <p:nvPicPr>
          <p:cNvPr id="21" name="Content Placeholder 20" descr="A picture containing text&#10;&#10;Description automatically generated">
            <a:extLst>
              <a:ext uri="{FF2B5EF4-FFF2-40B4-BE49-F238E27FC236}">
                <a16:creationId xmlns:a16="http://schemas.microsoft.com/office/drawing/2014/main" id="{EDBDBE39-D789-47CA-89DF-FEB924BE688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2378" y="0"/>
            <a:ext cx="3419622" cy="6858000"/>
          </a:xfrm>
        </p:spPr>
      </p:pic>
    </p:spTree>
    <p:extLst>
      <p:ext uri="{BB962C8B-B14F-4D97-AF65-F5344CB8AC3E}">
        <p14:creationId xmlns:p14="http://schemas.microsoft.com/office/powerpoint/2010/main" val="3216159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2972</TotalTime>
  <Words>400</Words>
  <Application>Microsoft Office PowerPoint</Application>
  <PresentationFormat>Widescreen</PresentationFormat>
  <Paragraphs>105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Aharoni</vt:lpstr>
      <vt:lpstr>Arial</vt:lpstr>
      <vt:lpstr>Calibri</vt:lpstr>
      <vt:lpstr>Calibri Light</vt:lpstr>
      <vt:lpstr>Office Theme</vt:lpstr>
      <vt:lpstr>PowerPoint Presentation</vt:lpstr>
      <vt:lpstr>Objective:</vt:lpstr>
      <vt:lpstr>Workflow:</vt:lpstr>
      <vt:lpstr> Connections:</vt:lpstr>
      <vt:lpstr>Data Collection:</vt:lpstr>
      <vt:lpstr>SQL to Python Connection:</vt:lpstr>
      <vt:lpstr>EDA:</vt:lpstr>
      <vt:lpstr>Data Preprocessing:</vt:lpstr>
      <vt:lpstr>Pre-processed Data:</vt:lpstr>
      <vt:lpstr>Correlation:</vt:lpstr>
      <vt:lpstr>Splitting the data:</vt:lpstr>
      <vt:lpstr>Hyperparameter Tuning: </vt:lpstr>
      <vt:lpstr>Python to SQL connection:</vt:lpstr>
      <vt:lpstr>Data Modelling using Best Estimator</vt:lpstr>
      <vt:lpstr>Model Evaluation:</vt:lpstr>
      <vt:lpstr>Loading Evaluation Table into SQL:</vt:lpstr>
      <vt:lpstr>Predict the Test data: GradientBoosting</vt:lpstr>
      <vt:lpstr>Load ‘Accuracy’ Table into Sql:</vt:lpstr>
      <vt:lpstr>Glance of all imported Tables in SQL:</vt:lpstr>
      <vt:lpstr>Data Visualisation </vt:lpstr>
      <vt:lpstr>Sql to Power BI Connection</vt:lpstr>
      <vt:lpstr>PowerPoint Presentation</vt:lpstr>
      <vt:lpstr>PowerPoint Presentation</vt:lpstr>
      <vt:lpstr>PowerPoint Presentation</vt:lpstr>
      <vt:lpstr>Conclusion:   If we have more details of the individual like current medical condition, test reports, etc we can achieve better Accuracy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Shanthi Rama</dc:creator>
  <cp:lastModifiedBy>Shanthi Rama</cp:lastModifiedBy>
  <cp:revision>35</cp:revision>
  <dcterms:created xsi:type="dcterms:W3CDTF">2021-10-11T11:53:06Z</dcterms:created>
  <dcterms:modified xsi:type="dcterms:W3CDTF">2021-10-14T01:59:36Z</dcterms:modified>
</cp:coreProperties>
</file>